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2" r:id="rId3"/>
    <p:sldId id="257" r:id="rId4"/>
    <p:sldId id="288" r:id="rId5"/>
    <p:sldId id="318" r:id="rId6"/>
    <p:sldId id="290" r:id="rId7"/>
    <p:sldId id="297" r:id="rId8"/>
    <p:sldId id="298" r:id="rId9"/>
    <p:sldId id="293" r:id="rId10"/>
    <p:sldId id="299" r:id="rId11"/>
    <p:sldId id="313" r:id="rId12"/>
    <p:sldId id="314" r:id="rId13"/>
    <p:sldId id="311" r:id="rId14"/>
    <p:sldId id="300" r:id="rId15"/>
    <p:sldId id="301" r:id="rId16"/>
    <p:sldId id="291" r:id="rId17"/>
    <p:sldId id="312" r:id="rId18"/>
    <p:sldId id="287" r:id="rId19"/>
    <p:sldId id="302" r:id="rId20"/>
    <p:sldId id="303" r:id="rId21"/>
    <p:sldId id="309" r:id="rId22"/>
    <p:sldId id="310" r:id="rId23"/>
    <p:sldId id="304" r:id="rId24"/>
    <p:sldId id="317" r:id="rId25"/>
    <p:sldId id="295" r:id="rId26"/>
    <p:sldId id="306" r:id="rId27"/>
    <p:sldId id="289" r:id="rId28"/>
    <p:sldId id="307" r:id="rId29"/>
    <p:sldId id="315" r:id="rId30"/>
    <p:sldId id="316" r:id="rId31"/>
    <p:sldId id="305" r:id="rId32"/>
    <p:sldId id="296" r:id="rId33"/>
    <p:sldId id="263" r:id="rId34"/>
  </p:sldIdLst>
  <p:sldSz cx="9144000" cy="5143500" type="screen16x9"/>
  <p:notesSz cx="9296400" cy="7010400"/>
  <p:embeddedFontLst>
    <p:embeddedFont>
      <p:font typeface="Intel Clear" panose="020B0604020203020204" pitchFamily="34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  <p:embeddedFont>
      <p:font typeface="Intel Clear Pro" panose="020B0804020202060201" pitchFamily="34" charset="0"/>
      <p:bold r:id="rId45"/>
    </p:embeddedFont>
    <p:embeddedFont>
      <p:font typeface="SimSun" panose="02010600030101010101" pitchFamily="2" charset="-122"/>
      <p:regular r:id="rId46"/>
    </p:embeddedFont>
    <p:embeddedFont>
      <p:font typeface="Cambria Math" panose="02040503050406030204" pitchFamily="18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1">
          <p15:clr>
            <a:srgbClr val="A4A3A4"/>
          </p15:clr>
        </p15:guide>
        <p15:guide id="2" orient="horz" pos="3004">
          <p15:clr>
            <a:srgbClr val="A4A3A4"/>
          </p15:clr>
        </p15:guide>
        <p15:guide id="3" orient="horz" pos="422">
          <p15:clr>
            <a:srgbClr val="A4A3A4"/>
          </p15:clr>
        </p15:guide>
        <p15:guide id="4" orient="horz" pos="824">
          <p15:clr>
            <a:srgbClr val="A4A3A4"/>
          </p15:clr>
        </p15:guide>
        <p15:guide id="5" orient="horz" pos="2916">
          <p15:clr>
            <a:srgbClr val="A4A3A4"/>
          </p15:clr>
        </p15:guide>
        <p15:guide id="6" orient="horz" pos="1643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  <p15:guide id="9" pos="2909">
          <p15:clr>
            <a:srgbClr val="A4A3A4"/>
          </p15:clr>
        </p15:guide>
        <p15:guide id="10" pos="2811">
          <p15:clr>
            <a:srgbClr val="A4A3A4"/>
          </p15:clr>
        </p15:guide>
        <p15:guide id="11" pos="28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4"/>
    <a:srgbClr val="60B5FF"/>
    <a:srgbClr val="0071C5"/>
    <a:srgbClr val="FD9208"/>
    <a:srgbClr val="003C71"/>
    <a:srgbClr val="FF6600"/>
    <a:srgbClr val="F83308"/>
    <a:srgbClr val="009FDF"/>
    <a:srgbClr val="F3D54E"/>
    <a:srgbClr val="F0C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515" autoAdjust="0"/>
  </p:normalViewPr>
  <p:slideViewPr>
    <p:cSldViewPr snapToGrid="0">
      <p:cViewPr varScale="1">
        <p:scale>
          <a:sx n="118" d="100"/>
          <a:sy n="118" d="100"/>
        </p:scale>
        <p:origin x="470" y="86"/>
      </p:cViewPr>
      <p:guideLst>
        <p:guide orient="horz" pos="1581"/>
        <p:guide orient="horz" pos="3004"/>
        <p:guide orient="horz" pos="422"/>
        <p:guide orient="horz" pos="824"/>
        <p:guide orient="horz" pos="2916"/>
        <p:guide orient="horz" pos="1643"/>
        <p:guide pos="5470"/>
        <p:guide pos="287"/>
        <p:guide pos="2909"/>
        <p:guide pos="2811"/>
        <p:guide pos="28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1536"/>
    </p:cViewPr>
  </p:sorterViewPr>
  <p:notesViewPr>
    <p:cSldViewPr snapToGrid="0" showGuides="1">
      <p:cViewPr varScale="1">
        <p:scale>
          <a:sx n="68" d="100"/>
          <a:sy n="68" d="100"/>
        </p:scale>
        <p:origin x="3101" y="53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1/10/2018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18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01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4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70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38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01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4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61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44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1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6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39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6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1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6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Apriori</a:t>
            </a:r>
            <a:r>
              <a:rPr lang="zh-CN" altLang="en-US" dirty="0" smtClean="0"/>
              <a:t>是拉丁语中先验的意思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21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Apriori</a:t>
            </a:r>
            <a:r>
              <a:rPr lang="zh-CN" altLang="en-US" dirty="0" smtClean="0"/>
              <a:t>是拉丁语中先验的意思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30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Apriori</a:t>
            </a:r>
            <a:r>
              <a:rPr lang="zh-CN" altLang="en-US" dirty="0" smtClean="0"/>
              <a:t>是拉丁语中先验的意思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15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64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1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14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2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52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82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15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1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4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r>
              <a:rPr lang="en-US" altLang="zh-CN" dirty="0" smtClean="0"/>
              <a:t>- M</a:t>
            </a:r>
            <a:r>
              <a:rPr lang="en-US" dirty="0" smtClean="0"/>
              <a:t>ean++:</a:t>
            </a:r>
          </a:p>
          <a:p>
            <a:r>
              <a:rPr lang="en-US" dirty="0" smtClean="0"/>
              <a:t>  http://www.letiantian.me/2014-03-15-kmeans-kmeans-plus-plus/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44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2800" b="0" i="0" baseline="0"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rgbClr val="003C7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white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blue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40pt Intel Clear Light Body.</a:t>
            </a:r>
            <a:br>
              <a:rPr lang="en-US" dirty="0" smtClean="0"/>
            </a:br>
            <a:r>
              <a:rPr lang="en-US" dirty="0" smtClean="0"/>
              <a:t>For content that is not a section, but has a big idea in text only.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rgbClr val="003C7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40pt Intel Clear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 blue 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rgbClr val="F3D54E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6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image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smtClean="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smtClean="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2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 smtClean="0"/>
              <a:t>“36pt Intel Clear Bold Text”</a:t>
            </a:r>
          </a:p>
          <a:p>
            <a:pPr lvl="1"/>
            <a:r>
              <a:rPr lang="en-US" dirty="0" err="1" smtClean="0"/>
              <a:t>12pt</a:t>
            </a:r>
            <a:r>
              <a:rPr lang="en-US" dirty="0" smtClean="0"/>
              <a:t> Attribution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 smtClean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16pt Intel Clear bullet one</a:t>
            </a:r>
          </a:p>
          <a:p>
            <a:pPr lvl="2"/>
            <a:r>
              <a:rPr lang="en-US" dirty="0" smtClean="0"/>
              <a:t>16pt Intel Clear sub-bullet</a:t>
            </a:r>
          </a:p>
          <a:p>
            <a:pPr lvl="3"/>
            <a:r>
              <a:rPr lang="en-US" dirty="0" err="1" smtClean="0"/>
              <a:t>14pt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2438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9" r:id="rId2"/>
    <p:sldLayoutId id="2147483674" r:id="rId3"/>
    <p:sldLayoutId id="2147483650" r:id="rId4"/>
    <p:sldLayoutId id="2147483684" r:id="rId5"/>
    <p:sldLayoutId id="2147483652" r:id="rId6"/>
    <p:sldLayoutId id="2147483660" r:id="rId7"/>
    <p:sldLayoutId id="2147483668" r:id="rId8"/>
    <p:sldLayoutId id="2147483669" r:id="rId9"/>
    <p:sldLayoutId id="2147483670" r:id="rId10"/>
    <p:sldLayoutId id="2147483672" r:id="rId11"/>
    <p:sldLayoutId id="2147483651" r:id="rId12"/>
    <p:sldLayoutId id="2147483677" r:id="rId13"/>
    <p:sldLayoutId id="2147483665" r:id="rId14"/>
    <p:sldLayoutId id="2147483654" r:id="rId15"/>
    <p:sldLayoutId id="2147483655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i="0" kern="1200" spc="0" baseline="0">
          <a:solidFill>
            <a:srgbClr val="003C71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hyperlink" Target="http://images.cnblogs.com/cnblogs_com/jerrylead/201104/201104061601464654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.blog.sina.com.cn/showpic.html#blogid=6fb7db430100vdcf&amp;url=http://s16.sinaimg.cn/orignal/6fb7db434b53ddb74ffb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images.cnblogs.com/cnblogs_com/jerrylead/201104/201104061601464654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612" y="1373954"/>
            <a:ext cx="8212886" cy="1102519"/>
          </a:xfrm>
        </p:spPr>
        <p:txBody>
          <a:bodyPr/>
          <a:lstStyle/>
          <a:p>
            <a:r>
              <a:rPr lang="zh-CN" altLang="en-US" sz="4400" dirty="0" smtClean="0">
                <a:solidFill>
                  <a:srgbClr val="FFFF00"/>
                </a:solidFill>
              </a:rPr>
              <a:t>基于</a:t>
            </a:r>
            <a:r>
              <a:rPr lang="en-US" altLang="zh-CN" sz="4400" dirty="0" smtClean="0">
                <a:solidFill>
                  <a:srgbClr val="FFFF00"/>
                </a:solidFill>
              </a:rPr>
              <a:t>Python</a:t>
            </a:r>
            <a:r>
              <a:rPr lang="zh-CN" altLang="en-US" sz="4400" dirty="0" smtClean="0">
                <a:solidFill>
                  <a:srgbClr val="FFFF00"/>
                </a:solidFill>
              </a:rPr>
              <a:t>的统计分析与数据挖掘</a:t>
            </a:r>
            <a:endParaRPr lang="en-US" sz="2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057762" y="3191083"/>
            <a:ext cx="3706955" cy="70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600" b="0" i="0" kern="1200" baseline="0">
                <a:solidFill>
                  <a:srgbClr val="F3D54E"/>
                </a:solidFill>
                <a:latin typeface="Intel Clear"/>
                <a:ea typeface="+mn-ea"/>
                <a:cs typeface="Intel Clear"/>
              </a:defRPr>
            </a:lvl1pPr>
            <a:lvl2pPr marL="457200" indent="0" algn="ctr" defTabSz="457200" rtl="0" eaLnBrk="1" latinLnBrk="0" hangingPunct="1">
              <a:spcBef>
                <a:spcPts val="1200"/>
              </a:spcBef>
              <a:buFont typeface="Wingdings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914400" indent="0" algn="ctr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mtClean="0"/>
              <a:t>姚伟峰</a:t>
            </a:r>
            <a:endParaRPr lang="en-US" altLang="zh-CN" smtClean="0"/>
          </a:p>
          <a:p>
            <a:r>
              <a:rPr lang="en-US" altLang="zh-CN" smtClean="0"/>
              <a:t>http://www.cnblogs.com/Matrix_Yao/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849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 smtClean="0"/>
                  <a:t>解药 </a:t>
                </a:r>
                <a:r>
                  <a:rPr lang="en-US" altLang="zh-CN" sz="1600" dirty="0" smtClean="0"/>
                  <a:t>2 – </a:t>
                </a:r>
                <a:r>
                  <a:rPr lang="zh-CN" altLang="en-US" sz="1600" dirty="0" smtClean="0"/>
                  <a:t>簇不是球状</a:t>
                </a:r>
                <a:endParaRPr lang="en-US" altLang="zh-CN" sz="1600" dirty="0" smtClean="0"/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 smtClean="0"/>
                  <a:t>kernel K-Means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200" dirty="0"/>
                  <a:t>如</a:t>
                </a:r>
                <a:r>
                  <a:rPr lang="zh-CN" altLang="en-US" sz="1200" dirty="0" smtClean="0"/>
                  <a:t>果数据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200" dirty="0" smtClean="0"/>
                  <a:t>在当前空间形成的簇非球，把它们映射到高维空间有可能使他们变成球，就可以在该空间对数据使用</a:t>
                </a:r>
                <a:r>
                  <a:rPr lang="en-US" altLang="zh-CN" sz="1200" dirty="0" smtClean="0"/>
                  <a:t>k-means</a:t>
                </a:r>
                <a:r>
                  <a:rPr lang="zh-CN" altLang="en-US" sz="1200" dirty="0"/>
                  <a:t>来聚</a:t>
                </a:r>
                <a:r>
                  <a:rPr lang="zh-CN" altLang="en-US" sz="1200" dirty="0" smtClean="0"/>
                  <a:t>类。假设该映射为</a:t>
                </a:r>
                <a14:m>
                  <m:oMath xmlns:m="http://schemas.openxmlformats.org/officeDocument/2006/math">
                    <m:r>
                      <a:rPr lang="zh-CN" altLang="el-GR" sz="120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dirty="0" smtClean="0"/>
                  <a:t>，那么高维映射后的</a:t>
                </a:r>
                <a:r>
                  <a:rPr lang="en-US" altLang="zh-CN" sz="1200" dirty="0" smtClean="0"/>
                  <a:t>k-means</a:t>
                </a:r>
                <a:r>
                  <a:rPr lang="zh-CN" altLang="en-US" sz="1200" dirty="0" smtClean="0"/>
                  <a:t>问题表述如下。</a:t>
                </a:r>
                <a:endParaRPr lang="en-US" altLang="zh-CN" sz="1200" dirty="0"/>
              </a:p>
              <a:p>
                <a:r>
                  <a:rPr lang="en-US" altLang="zh-CN" sz="1200" dirty="0" smtClean="0"/>
                  <a:t>        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=1,2,3,…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</a:t>
                </a:r>
                <a:r>
                  <a:rPr lang="zh-CN" altLang="en-US" sz="1200" dirty="0"/>
                  <a:t>求</a:t>
                </a:r>
                <a:r>
                  <a:rPr lang="zh-CN" altLang="en-US" sz="1200" dirty="0" smtClean="0"/>
                  <a:t>解上面的最优化问题时，在操作层面会遇到两个问题：</a:t>
                </a:r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 1.  </a:t>
                </a:r>
                <a:r>
                  <a:rPr lang="zh-CN" altLang="en-US" sz="1200" dirty="0" smtClean="0"/>
                  <a:t>每个点必须先计算</a:t>
                </a:r>
                <a14:m>
                  <m:oMath xmlns:m="http://schemas.openxmlformats.org/officeDocument/2006/math">
                    <m:r>
                      <a:rPr lang="zh-CN" altLang="el-GR" sz="12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2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dirty="0" smtClean="0"/>
                  <a:t>转换到高维空间，再进行最优化求解。如果高维空间维度较大则计算量</a:t>
                </a:r>
                <a:r>
                  <a:rPr lang="zh-CN" altLang="en-US" sz="1200" dirty="0"/>
                  <a:t>很</a:t>
                </a:r>
                <a:r>
                  <a:rPr lang="zh-CN" altLang="en-US" sz="1200" dirty="0" smtClean="0"/>
                  <a:t>大。</a:t>
                </a:r>
                <a:endParaRPr lang="en-US" altLang="zh-CN" sz="1200" dirty="0"/>
              </a:p>
              <a:p>
                <a:pPr lvl="2" indent="0">
                  <a:buNone/>
                </a:pPr>
                <a:r>
                  <a:rPr lang="en-US" altLang="zh-CN" sz="1200" dirty="0" smtClean="0"/>
                  <a:t>          2. </a:t>
                </a:r>
                <a:r>
                  <a:rPr lang="zh-CN" altLang="en-US" sz="1200" dirty="0" smtClean="0"/>
                  <a:t>高维空</a:t>
                </a:r>
                <a:r>
                  <a:rPr lang="zh-CN" altLang="en-US" sz="1200" dirty="0"/>
                  <a:t>间</a:t>
                </a:r>
                <a:r>
                  <a:rPr lang="zh-CN" altLang="en-US" sz="1200" dirty="0" smtClean="0"/>
                  <a:t>中距离计</a:t>
                </a:r>
                <a:r>
                  <a:rPr lang="zh-CN" altLang="en-US" sz="1200" dirty="0"/>
                  <a:t>算</a:t>
                </a:r>
                <a:r>
                  <a:rPr lang="zh-CN" altLang="en-US" sz="1200" dirty="0" smtClean="0"/>
                  <a:t>，会导致维度灾难</a:t>
                </a:r>
                <a:r>
                  <a:rPr lang="en-US" altLang="zh-CN" sz="1200" dirty="0" smtClean="0"/>
                  <a:t>(curse </a:t>
                </a:r>
                <a:r>
                  <a:rPr lang="en-US" altLang="zh-CN" sz="1200" dirty="0"/>
                  <a:t>of </a:t>
                </a:r>
                <a:r>
                  <a:rPr lang="en-US" altLang="zh-CN" sz="1200" dirty="0" smtClean="0"/>
                  <a:t>dimension)</a:t>
                </a:r>
                <a:r>
                  <a:rPr lang="zh-CN" altLang="en-US" sz="1200" dirty="0" smtClean="0"/>
                  <a:t>问题。</a:t>
                </a:r>
                <a:endParaRPr lang="en-US" altLang="zh-CN" sz="12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296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670" y="0"/>
            <a:ext cx="1871330" cy="11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7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 smtClean="0"/>
                  <a:t>解药 </a:t>
                </a:r>
                <a:r>
                  <a:rPr lang="en-US" altLang="zh-CN" sz="1600" dirty="0" smtClean="0"/>
                  <a:t>2 – </a:t>
                </a:r>
                <a:r>
                  <a:rPr lang="zh-CN" altLang="en-US" sz="1600" dirty="0" smtClean="0"/>
                  <a:t>簇不是球状</a:t>
                </a:r>
                <a:endParaRPr lang="en-US" altLang="zh-CN" sz="1600" dirty="0" smtClean="0"/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 smtClean="0"/>
                  <a:t>kernel K-Means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200" dirty="0"/>
                  <a:t>可</a:t>
                </a:r>
                <a:r>
                  <a:rPr lang="zh-CN" altLang="en-US" sz="1200" dirty="0" smtClean="0"/>
                  <a:t>以使用核技巧</a:t>
                </a:r>
                <a:r>
                  <a:rPr lang="en-US" altLang="zh-CN" sz="1200" dirty="0" smtClean="0"/>
                  <a:t>(kernel trick)</a:t>
                </a:r>
                <a:r>
                  <a:rPr lang="zh-CN" altLang="en-US" sz="1200" dirty="0" smtClean="0"/>
                  <a:t>来解决这一问题。</a:t>
                </a:r>
                <a:endParaRPr lang="en-US" altLang="zh-CN" sz="1200" dirty="0"/>
              </a:p>
              <a:p>
                <a:pPr lvl="2" indent="0">
                  <a:buNone/>
                </a:pPr>
                <a:r>
                  <a:rPr lang="en-US" altLang="zh-CN" sz="1200" b="0" dirty="0" smtClean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/>
                              <m:e>
                                <m:r>
                                  <a:rPr lang="zh-CN" altLang="en-US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zh-CN" sz="1200" dirty="0" smtClean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</a:t>
                </a:r>
                <a:r>
                  <a:rPr lang="zh-CN" altLang="en-US" sz="1200" dirty="0" smtClean="0"/>
                  <a:t>这里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zh-CN" alt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sSup>
                          <m:s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1200" dirty="0" smtClean="0"/>
                  <a:t>为核函数。</a:t>
                </a:r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</a:t>
                </a:r>
              </a:p>
              <a:p>
                <a:pPr lvl="2" indent="0">
                  <a:buNone/>
                </a:pPr>
                <a:r>
                  <a:rPr lang="en-US" altLang="zh-CN" sz="1200" dirty="0" smtClean="0"/>
                  <a:t>       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296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670" y="0"/>
            <a:ext cx="1871330" cy="11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9328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解药 </a:t>
            </a:r>
            <a:r>
              <a:rPr lang="en-US" altLang="zh-CN" sz="1600" dirty="0" smtClean="0"/>
              <a:t>2 – </a:t>
            </a:r>
            <a:r>
              <a:rPr lang="zh-CN" altLang="en-US" sz="1600" dirty="0" smtClean="0"/>
              <a:t>簇不是球状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kernel K-Means</a:t>
            </a:r>
          </a:p>
          <a:p>
            <a:pPr lvl="1" indent="0">
              <a:buNone/>
            </a:pPr>
            <a:r>
              <a:rPr lang="en-US" altLang="zh-CN" sz="1200" dirty="0" smtClean="0"/>
              <a:t>         </a:t>
            </a:r>
          </a:p>
          <a:p>
            <a:pPr lvl="2" indent="0">
              <a:buNone/>
            </a:pPr>
            <a:r>
              <a:rPr lang="en-US" altLang="zh-CN" sz="1200" dirty="0" smtClean="0"/>
              <a:t>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70" y="0"/>
            <a:ext cx="1871330" cy="11919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2"/>
              <p:cNvSpPr txBox="1">
                <a:spLocks noChangeArrowheads="1"/>
              </p:cNvSpPr>
              <p:nvPr/>
            </p:nvSpPr>
            <p:spPr bwMode="auto">
              <a:xfrm>
                <a:off x="819933" y="1406209"/>
                <a:ext cx="5960140" cy="1280284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r>
                  <a:rPr lang="zh-CN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alt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从数据集中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随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机选取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个</a:t>
                </a:r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点作为初</a:t>
                </a:r>
                <a:r>
                  <a:rPr lang="zh-CN" altLang="en-US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始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聚类质心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zh-CN" altLang="en-US" sz="105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记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Calibri" panose="020F0502020204030204" pitchFamily="34" charset="0"/>
                    <a:ea typeface="Verdana" panose="020B0604030504040204" pitchFamily="34" charset="0"/>
                    <a:cs typeface="宋体" panose="02010600030101010101" pitchFamily="2" charset="-122"/>
                  </a:rPr>
                  <a:t> 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重复下面过程直到收敛</a:t>
                </a:r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{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 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对于每一个样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计算其应该属于的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类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 </a:t>
                </a:r>
                <a:r>
                  <a:rPr lang="en-US" sz="1050" u="none" strike="noStrike" kern="0" dirty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  <a:hlinkClick r:id="rId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sz="12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66675"/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</a:t>
                </a:r>
                <a:r>
                  <a:rPr lang="en-US" sz="1050" u="none" strike="noStrike" kern="0" dirty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endParaRPr lang="en-US" sz="1050" kern="0" dirty="0">
                  <a:solidFill>
                    <a:srgbClr val="333333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   }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9933" y="1406209"/>
                <a:ext cx="5960140" cy="12802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86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25379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解药 </a:t>
            </a:r>
            <a:r>
              <a:rPr lang="en-US" altLang="zh-CN" sz="1600" dirty="0" smtClean="0"/>
              <a:t>2 – </a:t>
            </a:r>
            <a:r>
              <a:rPr lang="zh-CN" altLang="en-US" sz="1600" dirty="0"/>
              <a:t>簇不</a:t>
            </a:r>
            <a:r>
              <a:rPr lang="zh-CN" altLang="en-US" sz="1600" dirty="0" smtClean="0"/>
              <a:t>是球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GMM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簇的形状可以是椭球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软分配</a:t>
            </a:r>
            <a:endParaRPr lang="en-US" altLang="zh-CN" sz="12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r>
              <a:rPr lang="en-US" altLang="zh-CN" sz="1000" dirty="0" smtClean="0"/>
              <a:t>K-means: </a:t>
            </a:r>
            <a:r>
              <a:rPr lang="zh-CN" altLang="en-US" sz="1000" dirty="0" smtClean="0"/>
              <a:t>每个数据点会被分配给一个且只会被分配给一个簇。    </a:t>
            </a:r>
            <a:r>
              <a:rPr lang="en-US" altLang="zh-CN" sz="1000" dirty="0" smtClean="0"/>
              <a:t>-&gt; </a:t>
            </a:r>
            <a:r>
              <a:rPr lang="zh-CN" altLang="en-US" sz="1000" dirty="0" smtClean="0"/>
              <a:t>硬分配</a:t>
            </a:r>
            <a:endParaRPr lang="en-US" altLang="zh-CN" sz="10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r>
              <a:rPr lang="en-US" altLang="zh-CN" sz="1000" dirty="0" smtClean="0"/>
              <a:t>GMM</a:t>
            </a:r>
            <a:r>
              <a:rPr lang="en-US" altLang="zh-CN" sz="1000" dirty="0"/>
              <a:t>:</a:t>
            </a:r>
            <a:r>
              <a:rPr lang="zh-CN" altLang="en-US" sz="1000" dirty="0" smtClean="0"/>
              <a:t> 每个数据点会以不同权重（或概率）分配给所有的簇。     </a:t>
            </a:r>
            <a:r>
              <a:rPr lang="en-US" altLang="zh-CN" sz="1000" dirty="0" smtClean="0"/>
              <a:t>-&gt; </a:t>
            </a:r>
            <a:r>
              <a:rPr lang="zh-CN" altLang="en-US" sz="1000" dirty="0" smtClean="0"/>
              <a:t>软分配</a:t>
            </a:r>
            <a:endParaRPr lang="en-US" altLang="zh-CN" sz="1000" dirty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76" y="0"/>
            <a:ext cx="2364024" cy="1505832"/>
          </a:xfrm>
          <a:prstGeom prst="rect">
            <a:avLst/>
          </a:prstGeom>
        </p:spPr>
      </p:pic>
      <p:pic>
        <p:nvPicPr>
          <p:cNvPr id="8194" name="Picture 2" descr="“2 dimensional gaussian distributi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15" y="1219200"/>
            <a:ext cx="238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3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实战技巧</a:t>
            </a:r>
            <a:endParaRPr lang="en-US" altLang="zh-CN" sz="1200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   </a:t>
            </a:r>
            <a:r>
              <a:rPr lang="zh-CN" altLang="en-US" sz="1400" dirty="0" smtClean="0"/>
              <a:t>在做</a:t>
            </a:r>
            <a:r>
              <a:rPr lang="en-US" altLang="zh-CN" sz="1400" dirty="0" smtClean="0"/>
              <a:t>K-Means</a:t>
            </a:r>
            <a:r>
              <a:rPr lang="zh-CN" altLang="en-US" sz="1400" dirty="0" smtClean="0"/>
              <a:t>前，切记要</a:t>
            </a:r>
            <a:r>
              <a:rPr lang="zh-CN" altLang="en-US" sz="1400" dirty="0"/>
              <a:t>进</a:t>
            </a:r>
            <a:r>
              <a:rPr lang="zh-CN" altLang="en-US" sz="1400" dirty="0" smtClean="0"/>
              <a:t>行无量纲化。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75115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GMM (Gaussian Mixture Model)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模</a:t>
            </a:r>
            <a:r>
              <a:rPr lang="zh-CN" altLang="en-US" sz="1600" dirty="0" smtClean="0"/>
              <a:t>型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不同</a:t>
            </a:r>
            <a:r>
              <a:rPr lang="zh-CN" altLang="en-US" dirty="0" smtClean="0"/>
              <a:t>的簇的样本服从于不同的高斯分布。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430649"/>
              </p:ext>
            </p:extLst>
          </p:nvPr>
        </p:nvGraphicFramePr>
        <p:xfrm>
          <a:off x="615244" y="1247347"/>
          <a:ext cx="3602337" cy="1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2" name="Equation" r:id="rId4" imgW="2006280" imgH="888840" progId="Equation.3">
                  <p:embed/>
                </p:oleObj>
              </mc:Choice>
              <mc:Fallback>
                <p:oleObj name="Equation" r:id="rId4" imgW="200628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244" y="1247347"/>
                        <a:ext cx="3602337" cy="160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366" y="2437089"/>
            <a:ext cx="3923586" cy="223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65442"/>
          </a:xfrm>
        </p:spPr>
        <p:txBody>
          <a:bodyPr/>
          <a:lstStyle/>
          <a:p>
            <a:r>
              <a:rPr lang="en-US" altLang="zh-CN" dirty="0" smtClean="0"/>
              <a:t>GMM (Gaussian Mixture Model)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优</a:t>
            </a:r>
            <a:r>
              <a:rPr lang="zh-CN" altLang="en-US" sz="1600" dirty="0" smtClean="0"/>
              <a:t>化目标 </a:t>
            </a:r>
            <a:r>
              <a:rPr lang="en-US" altLang="zh-CN" sz="1600" dirty="0" smtClean="0"/>
              <a:t>– </a:t>
            </a:r>
            <a:r>
              <a:rPr lang="zh-CN" altLang="en-US" sz="1600" dirty="0" smtClean="0"/>
              <a:t>含隐变量的最大似然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算法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983242"/>
              </p:ext>
            </p:extLst>
          </p:nvPr>
        </p:nvGraphicFramePr>
        <p:xfrm>
          <a:off x="1288053" y="1013832"/>
          <a:ext cx="4478818" cy="9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" name="Equation" r:id="rId4" imgW="2082600" imgH="431640" progId="Equation.3">
                  <p:embed/>
                </p:oleObj>
              </mc:Choice>
              <mc:Fallback>
                <p:oleObj name="Equation" r:id="rId4" imgW="2082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8053" y="1013832"/>
                        <a:ext cx="4478818" cy="9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820737" y="1722241"/>
            <a:ext cx="5253501" cy="3102146"/>
            <a:chOff x="4132163" y="1778806"/>
            <a:chExt cx="5253501" cy="3162404"/>
          </a:xfrm>
        </p:grpSpPr>
        <p:sp>
          <p:nvSpPr>
            <p:cNvPr id="13" name="TextBox 12"/>
            <p:cNvSpPr txBox="1"/>
            <p:nvPr/>
          </p:nvSpPr>
          <p:spPr>
            <a:xfrm>
              <a:off x="4132163" y="1778806"/>
              <a:ext cx="5253501" cy="31624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初始化</a:t>
              </a:r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重复以下步骤直至收敛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: {</a:t>
              </a:r>
            </a:p>
            <a:p>
              <a:r>
                <a:rPr lang="en-US" altLang="zh-CN" sz="105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(E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步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) 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对每个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i, k, 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求：</a:t>
              </a:r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 (M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步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) 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更新参数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:</a:t>
              </a: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}</a:t>
              </a:r>
              <a:endParaRPr lang="zh-CN" altLang="en-US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0080668"/>
                </p:ext>
              </p:extLst>
            </p:nvPr>
          </p:nvGraphicFramePr>
          <p:xfrm>
            <a:off x="4954026" y="2299801"/>
            <a:ext cx="2668151" cy="323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5" name="Equation" r:id="rId6" imgW="1777680" imgH="241200" progId="Equation.3">
                    <p:embed/>
                  </p:oleObj>
                </mc:Choice>
                <mc:Fallback>
                  <p:oleObj name="Equation" r:id="rId6" imgW="17776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4026" y="2299801"/>
                          <a:ext cx="2668151" cy="323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4604034"/>
                </p:ext>
              </p:extLst>
            </p:nvPr>
          </p:nvGraphicFramePr>
          <p:xfrm>
            <a:off x="5368094" y="2656828"/>
            <a:ext cx="2867344" cy="2117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6" name="Equation" r:id="rId8" imgW="2057400" imgH="2133360" progId="Equation.3">
                    <p:embed/>
                  </p:oleObj>
                </mc:Choice>
                <mc:Fallback>
                  <p:oleObj name="Equation" r:id="rId8" imgW="2057400" imgH="2133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8094" y="2656828"/>
                          <a:ext cx="2867344" cy="21170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77630"/>
              </p:ext>
            </p:extLst>
          </p:nvPr>
        </p:nvGraphicFramePr>
        <p:xfrm>
          <a:off x="4298418" y="1745399"/>
          <a:ext cx="431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" name="Equation" r:id="rId10" imgW="431640" imgH="203040" progId="Equation.3">
                  <p:embed/>
                </p:oleObj>
              </mc:Choice>
              <mc:Fallback>
                <p:oleObj name="Equation" r:id="rId10" imgW="4316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98418" y="1745399"/>
                        <a:ext cx="431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478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15782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关联分析</a:t>
            </a:r>
            <a:r>
              <a:rPr lang="en-US" altLang="zh-CN" dirty="0" smtClean="0"/>
              <a:t>(Association Analysis)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一</a:t>
            </a:r>
            <a:r>
              <a:rPr lang="zh-CN" altLang="en-US" sz="1600" dirty="0" smtClean="0"/>
              <a:t>个应用场景 </a:t>
            </a:r>
            <a:r>
              <a:rPr lang="en-US" altLang="zh-CN" sz="1600" dirty="0" smtClean="0"/>
              <a:t>- </a:t>
            </a:r>
            <a:r>
              <a:rPr lang="zh-CN" altLang="en-US" sz="1600" dirty="0" smtClean="0"/>
              <a:t>购物篮</a:t>
            </a:r>
            <a:r>
              <a:rPr lang="zh-CN" altLang="en-US" sz="1600" dirty="0"/>
              <a:t>推荐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19" y="1115157"/>
            <a:ext cx="6148287" cy="30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3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关联</a:t>
            </a:r>
            <a:r>
              <a:rPr lang="zh-CN" altLang="en-US" dirty="0"/>
              <a:t>分析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三</a:t>
            </a:r>
            <a:r>
              <a:rPr lang="zh-CN" altLang="en-US" sz="1600" dirty="0" smtClean="0"/>
              <a:t>个概念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支持度 </a:t>
            </a:r>
            <a:r>
              <a:rPr lang="en-US" altLang="zh-CN" sz="1400" dirty="0" smtClean="0"/>
              <a:t>(Support)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 </a:t>
            </a:r>
            <a:r>
              <a:rPr lang="zh-CN" altLang="en-US" sz="1400" dirty="0" smtClean="0"/>
              <a:t>一个项集的支持度被定义为数据集中包含该项集的记录所占的比例。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43929"/>
              </p:ext>
            </p:extLst>
          </p:nvPr>
        </p:nvGraphicFramePr>
        <p:xfrm>
          <a:off x="707559" y="1809558"/>
          <a:ext cx="215756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681"/>
                <a:gridCol w="1198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交易号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购物清单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 b c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 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 c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 c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en-US" altLang="zh-CN" baseline="0" dirty="0" smtClean="0"/>
                        <a:t> b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65506" y="2765284"/>
                <a:ext cx="2599812" cy="457772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 b="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])=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sz="16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06" y="2765284"/>
                <a:ext cx="2599812" cy="457772"/>
              </a:xfrm>
              <a:prstGeom prst="rect">
                <a:avLst/>
              </a:prstGeom>
              <a:blipFill rotWithShape="0">
                <a:blip r:embed="rId3"/>
                <a:stretch>
                  <a:fillRect r="-24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 flipH="1">
            <a:off x="2691440" y="2251495"/>
            <a:ext cx="457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lvl="1" algn="ctr"/>
            <a:r>
              <a:rPr lang="en-US" altLang="zh-CN" sz="1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√</a:t>
            </a:r>
          </a:p>
        </p:txBody>
      </p:sp>
      <p:sp>
        <p:nvSpPr>
          <p:cNvPr id="12" name="Rectangle 11"/>
          <p:cNvSpPr/>
          <p:nvPr/>
        </p:nvSpPr>
        <p:spPr>
          <a:xfrm flipH="1">
            <a:off x="2723072" y="2567794"/>
            <a:ext cx="457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lvl="1" algn="ctr"/>
            <a:r>
              <a:rPr lang="en-US" altLang="zh-CN" sz="1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√</a:t>
            </a:r>
          </a:p>
        </p:txBody>
      </p:sp>
      <p:sp>
        <p:nvSpPr>
          <p:cNvPr id="13" name="Rectangle 12"/>
          <p:cNvSpPr/>
          <p:nvPr/>
        </p:nvSpPr>
        <p:spPr>
          <a:xfrm flipH="1">
            <a:off x="2723073" y="4034284"/>
            <a:ext cx="457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lvl="1" algn="ctr"/>
            <a:r>
              <a:rPr lang="en-US" altLang="zh-CN" sz="1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√</a:t>
            </a:r>
          </a:p>
        </p:txBody>
      </p:sp>
      <p:sp>
        <p:nvSpPr>
          <p:cNvPr id="11" name="TextBox 10"/>
          <p:cNvSpPr txBox="1"/>
          <p:nvPr/>
        </p:nvSpPr>
        <p:spPr>
          <a:xfrm rot="19759899">
            <a:off x="5116305" y="3281796"/>
            <a:ext cx="4300940" cy="773653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400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当某项集的支持度大于某个阈值时，我们称该项集为</a:t>
            </a:r>
            <a:endParaRPr lang="en-US" altLang="zh-CN" sz="1400" dirty="0" smtClean="0">
              <a:solidFill>
                <a:srgbClr val="003C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频繁项集</a:t>
            </a:r>
            <a:r>
              <a:rPr lang="en-US" altLang="zh-CN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(frequent Item Set)</a:t>
            </a:r>
            <a:r>
              <a:rPr lang="zh-CN" alt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9305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6919" y="1782536"/>
            <a:ext cx="4033735" cy="1055257"/>
          </a:xfrm>
        </p:spPr>
        <p:txBody>
          <a:bodyPr/>
          <a:lstStyle/>
          <a:p>
            <a:pPr algn="ctr"/>
            <a:r>
              <a:rPr lang="zh-CN" altLang="en-US" dirty="0" smtClean="0"/>
              <a:t>无监督学习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800" dirty="0" smtClean="0"/>
              <a:t>(Unsupervised Machine Learning/</a:t>
            </a:r>
            <a:br>
              <a:rPr lang="en-US" altLang="zh-CN" sz="1800" dirty="0" smtClean="0"/>
            </a:br>
            <a:r>
              <a:rPr lang="en-US" altLang="zh-CN" sz="1800" dirty="0" smtClean="0"/>
              <a:t>Exploratory Machine Learning)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121" y="287719"/>
            <a:ext cx="1324462" cy="397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zh-CN" altLang="en-US" dirty="0"/>
              <a:t>模型</a:t>
            </a:r>
            <a:r>
              <a:rPr lang="zh-CN" altLang="en-US" dirty="0" smtClean="0"/>
              <a:t>篇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2" descr="http://img05.tooopen.com/images/20150622/tooopen_sy_1315590544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96" y="2040849"/>
            <a:ext cx="2725704" cy="272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关联分析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/>
                  <a:t>三</a:t>
                </a:r>
                <a:r>
                  <a:rPr lang="zh-CN" altLang="en-US" sz="1600" dirty="0" smtClean="0"/>
                  <a:t>个概念</a:t>
                </a:r>
                <a:endParaRPr lang="en-US" altLang="zh-CN" sz="1600" dirty="0" smtClean="0"/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置信度</a:t>
                </a:r>
                <a:r>
                  <a:rPr lang="zh-CN" altLang="en-US" sz="1400" dirty="0" smtClean="0"/>
                  <a:t> </a:t>
                </a:r>
                <a:r>
                  <a:rPr lang="en-US" altLang="zh-CN" sz="1400" dirty="0" smtClean="0"/>
                  <a:t>(Confidence)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 smtClean="0"/>
                  <a:t> </a:t>
                </a:r>
                <a:r>
                  <a:rPr lang="zh-CN" altLang="en-US" sz="1400" dirty="0" smtClean="0"/>
                  <a:t>一条关联规则（如项集</a:t>
                </a:r>
                <a:r>
                  <a:rPr lang="en-US" altLang="zh-CN" sz="1400" dirty="0" smtClean="0"/>
                  <a:t>A-&gt;</a:t>
                </a:r>
                <a:r>
                  <a:rPr lang="zh-CN" altLang="en-US" sz="1400" dirty="0"/>
                  <a:t>项集</a:t>
                </a:r>
                <a:r>
                  <a:rPr lang="en-US" altLang="zh-CN" sz="1400" dirty="0" smtClean="0"/>
                  <a:t>B</a:t>
                </a:r>
                <a:r>
                  <a:rPr lang="zh-CN" altLang="en-US" sz="1400" dirty="0" smtClean="0"/>
                  <a:t>）的置信度定义为：</a:t>
                </a:r>
                <a:endParaRPr lang="en-US" altLang="zh-CN" sz="1400" dirty="0"/>
              </a:p>
              <a:p>
                <a:pPr lvl="2" indent="0">
                  <a:buNone/>
                </a:pPr>
                <a:r>
                  <a:rPr lang="en-US" altLang="zh-CN" sz="1400" dirty="0" smtClean="0"/>
                  <a:t>           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confidence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𝑠𝑢𝑝𝑝𝑜𝑟𝑡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([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𝑠𝑢𝑝𝑝𝑜𝑟𝑡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</a:t>
                </a:r>
              </a:p>
              <a:p>
                <a:pPr lvl="1" indent="0">
                  <a:buNone/>
                </a:pPr>
                <a:r>
                  <a:rPr lang="en-US" altLang="zh-CN" sz="1400" dirty="0" smtClean="0"/>
                  <a:t>    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296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3176"/>
              </p:ext>
            </p:extLst>
          </p:nvPr>
        </p:nvGraphicFramePr>
        <p:xfrm>
          <a:off x="579597" y="2076913"/>
          <a:ext cx="215756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681"/>
                <a:gridCol w="1198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交易号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购物清单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 b c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 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 c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 c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en-US" altLang="zh-CN" baseline="0" dirty="0" smtClean="0"/>
                        <a:t> b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65506" y="2765284"/>
                <a:ext cx="2599812" cy="457772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pt-BR" altLang="zh-CN" sz="16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([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])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([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])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3/6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5/6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altLang="zh-CN" sz="1600" b="0" dirty="0" smtClean="0">
                  <a:solidFill>
                    <a:srgbClr val="003C71"/>
                  </a:solidFill>
                </a:endParaRPr>
              </a:p>
              <a:p>
                <a:r>
                  <a:rPr lang="en-US" altLang="zh-CN" sz="1600" dirty="0" smtClean="0">
                    <a:solidFill>
                      <a:srgbClr val="003C71"/>
                    </a:solidFill>
                  </a:rPr>
                  <a:t>            </a:t>
                </a:r>
                <a:endParaRPr lang="zh-CN" altLang="en-US" sz="16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06" y="2765284"/>
                <a:ext cx="2599812" cy="457772"/>
              </a:xfrm>
              <a:prstGeom prst="rect">
                <a:avLst/>
              </a:prstGeom>
              <a:blipFill rotWithShape="0">
                <a:blip r:embed="rId4"/>
                <a:stretch>
                  <a:fillRect r="-47418" b="-2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19759899">
            <a:off x="6641070" y="2634583"/>
            <a:ext cx="1747702" cy="38415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400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置信度是非对称的</a:t>
            </a:r>
            <a:endParaRPr lang="zh-CN" altLang="en-US" sz="1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674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关联分析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/>
                  <a:t>三</a:t>
                </a:r>
                <a:r>
                  <a:rPr lang="zh-CN" altLang="en-US" sz="1600" dirty="0" smtClean="0"/>
                  <a:t>个概念</a:t>
                </a:r>
                <a:endParaRPr lang="en-US" altLang="zh-CN" sz="1600" dirty="0" smtClean="0"/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提升度 </a:t>
                </a:r>
                <a:r>
                  <a:rPr lang="en-US" altLang="zh-CN" sz="1400" dirty="0"/>
                  <a:t>(Lift)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一条关联规则的提升度定义为：</a:t>
                </a:r>
                <a:endParaRPr lang="en-US" altLang="zh-CN" sz="1400" dirty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ift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𝑐𝑜𝑛𝑓𝑖𝑑𝑒𝑛𝑐𝑒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𝑠𝑢𝑝𝑝𝑜𝑟𝑡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1400" dirty="0" smtClean="0"/>
                  <a:t>    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296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79597" y="2076913"/>
          <a:ext cx="215756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681"/>
                <a:gridCol w="1198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交易号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购物清单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 b c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 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 c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 c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en-US" altLang="zh-CN" baseline="0" dirty="0" smtClean="0"/>
                        <a:t> b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72933" y="2589292"/>
                <a:ext cx="2599812" cy="457772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pt-BR" altLang="zh-CN" sz="16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r>
                  <a:rPr lang="en-US" altLang="zh-CN" sz="1600" b="0" i="1" dirty="0" smtClean="0">
                    <a:solidFill>
                      <a:srgbClr val="003C7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altLang="zh-CN" sz="1600" b="0" i="1" dirty="0" smtClean="0">
                    <a:solidFill>
                      <a:srgbClr val="003C7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3C7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1600" b="0" i="1" smtClean="0">
                        <a:solidFill>
                          <a:srgbClr val="003C71"/>
                        </a:solidFill>
                        <a:latin typeface="Cambria Math" panose="02040503050406030204" pitchFamily="18" charset="0"/>
                      </a:rPr>
                      <m:t>𝑙𝑖𝑓𝑡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b="0" i="1" smtClean="0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0" i="1" smtClean="0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3C7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</a:rPr>
                          <m:t>3/5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</a:rPr>
                          <m:t>4/6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rgbClr val="003C7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b="0" i="1" dirty="0" smtClean="0">
                    <a:solidFill>
                      <a:srgbClr val="003C71"/>
                    </a:solidFill>
                    <a:latin typeface="Cambria Math" panose="02040503050406030204" pitchFamily="18" charset="0"/>
                  </a:rPr>
                  <a:t>0.9</a:t>
                </a:r>
                <a:r>
                  <a:rPr lang="en-US" altLang="zh-CN" sz="1600" dirty="0" smtClean="0">
                    <a:solidFill>
                      <a:srgbClr val="003C71"/>
                    </a:solidFill>
                  </a:rPr>
                  <a:t>            </a:t>
                </a:r>
                <a:endParaRPr lang="zh-CN" altLang="en-US" sz="16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933" y="2589292"/>
                <a:ext cx="2599812" cy="457772"/>
              </a:xfrm>
              <a:prstGeom prst="rect">
                <a:avLst/>
              </a:prstGeom>
              <a:blipFill rotWithShape="0">
                <a:blip r:embed="rId4"/>
                <a:stretch>
                  <a:fillRect l="-234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6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41145"/>
          </a:xfrm>
        </p:spPr>
        <p:txBody>
          <a:bodyPr/>
          <a:lstStyle/>
          <a:p>
            <a:r>
              <a:rPr lang="zh-CN" altLang="en-US" dirty="0" smtClean="0"/>
              <a:t>关联分析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三</a:t>
            </a:r>
            <a:r>
              <a:rPr lang="zh-CN" altLang="en-US" sz="1600" dirty="0" smtClean="0"/>
              <a:t>个概念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总</a:t>
            </a:r>
            <a:r>
              <a:rPr lang="zh-CN" altLang="en-US" sz="1400" dirty="0" smtClean="0"/>
              <a:t>结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满</a:t>
            </a:r>
            <a:r>
              <a:rPr lang="zh-CN" altLang="en-US" sz="1400" dirty="0"/>
              <a:t>足最小支持度和最小置信度的规则，叫做“强关联规则</a:t>
            </a:r>
            <a:r>
              <a:rPr lang="zh-CN" altLang="en-US" sz="1400" dirty="0" smtClean="0"/>
              <a:t>”。然</a:t>
            </a:r>
            <a:r>
              <a:rPr lang="zh-CN" altLang="en-US" sz="1400" dirty="0"/>
              <a:t>而，强关联规则里，也分有效的强关联规则和无效的强关联规则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如</a:t>
            </a:r>
            <a:r>
              <a:rPr lang="zh-CN" altLang="en-US" dirty="0"/>
              <a:t>果</a:t>
            </a:r>
            <a:r>
              <a:rPr lang="en-US" altLang="zh-CN" dirty="0" smtClean="0"/>
              <a:t>Lift(A→B) &gt; 1</a:t>
            </a:r>
            <a:r>
              <a:rPr lang="zh-CN" altLang="en-US" dirty="0"/>
              <a:t>，则规则</a:t>
            </a:r>
            <a:r>
              <a:rPr lang="zh-CN" altLang="en-US" dirty="0" smtClean="0"/>
              <a:t>“</a:t>
            </a:r>
            <a:r>
              <a:rPr lang="en-US" altLang="zh-CN" dirty="0" smtClean="0"/>
              <a:t>A→B”</a:t>
            </a:r>
            <a:r>
              <a:rPr lang="zh-CN" altLang="en-US" dirty="0"/>
              <a:t>是有效的强关联规则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如</a:t>
            </a:r>
            <a:r>
              <a:rPr lang="zh-CN" altLang="en-US" dirty="0"/>
              <a:t>果</a:t>
            </a:r>
            <a:r>
              <a:rPr lang="en-US" altLang="zh-CN" dirty="0" smtClean="0"/>
              <a:t>Lift(A→B) &lt;= 1</a:t>
            </a:r>
            <a:r>
              <a:rPr lang="zh-CN" altLang="en-US" dirty="0"/>
              <a:t>，则规则</a:t>
            </a:r>
            <a:r>
              <a:rPr lang="zh-CN" altLang="en-US" dirty="0" smtClean="0"/>
              <a:t>“</a:t>
            </a:r>
            <a:r>
              <a:rPr lang="en-US" altLang="zh-CN" dirty="0" smtClean="0"/>
              <a:t>A→B”</a:t>
            </a:r>
            <a:r>
              <a:rPr lang="zh-CN" altLang="en-US" dirty="0"/>
              <a:t>是无效的强关联规则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特</a:t>
            </a:r>
            <a:r>
              <a:rPr lang="zh-CN" altLang="en-US" dirty="0"/>
              <a:t>别地，如果</a:t>
            </a:r>
            <a:r>
              <a:rPr lang="en-US" altLang="zh-CN" dirty="0" smtClean="0"/>
              <a:t>Lift(A→B) </a:t>
            </a:r>
            <a:r>
              <a:rPr lang="en-US" altLang="zh-CN" dirty="0"/>
              <a:t>=1</a:t>
            </a:r>
            <a:r>
              <a:rPr lang="zh-CN" altLang="en-US" dirty="0"/>
              <a:t>，则表</a:t>
            </a:r>
            <a:r>
              <a:rPr lang="zh-CN" altLang="en-US" dirty="0" smtClean="0"/>
              <a:t>示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相</a:t>
            </a:r>
            <a:r>
              <a:rPr lang="zh-CN" altLang="en-US" dirty="0"/>
              <a:t>互独立。</a:t>
            </a:r>
          </a:p>
          <a:p>
            <a:pPr marL="857250" lvl="2" indent="-285750">
              <a:buFont typeface="Wingdings" panose="05000000000000000000" pitchFamily="2" charset="2"/>
              <a:buChar char="n"/>
            </a:pP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0621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关联分析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关联分析的两个</a:t>
            </a:r>
            <a:r>
              <a:rPr lang="zh-CN" altLang="en-US" sz="1600" dirty="0"/>
              <a:t>步骤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频繁项集挖掘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关联规则（</a:t>
            </a:r>
            <a:r>
              <a:rPr lang="en-US" altLang="zh-CN" sz="1400" dirty="0" smtClean="0"/>
              <a:t>Association Rule</a:t>
            </a:r>
            <a:r>
              <a:rPr lang="zh-CN" altLang="en-US" sz="1400" dirty="0" smtClean="0"/>
              <a:t>）挖掘</a:t>
            </a:r>
            <a:r>
              <a:rPr lang="en-US" altLang="zh-CN" sz="1400" dirty="0" smtClean="0"/>
              <a:t>                                                    </a:t>
            </a:r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88972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频繁项集挖掘</a:t>
            </a:r>
            <a:r>
              <a:rPr lang="en-US" altLang="zh-CN" dirty="0" smtClean="0"/>
              <a:t> 1- Apriori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dirty="0" smtClean="0"/>
              <a:t>Apriori</a:t>
            </a:r>
            <a:r>
              <a:rPr lang="zh-CN" altLang="en-US" sz="1600" dirty="0" smtClean="0"/>
              <a:t>原理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400" dirty="0" smtClean="0"/>
              <a:t>逆反命题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6396" y="983395"/>
            <a:ext cx="5167423" cy="347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none" lIns="0" tIns="0" rIns="0" bIns="0" rtlCol="0">
            <a:noAutofit/>
          </a:bodyPr>
          <a:lstStyle/>
          <a:p>
            <a:r>
              <a:rPr lang="zh-CN" altLang="en-US" sz="1600" dirty="0" smtClean="0">
                <a:solidFill>
                  <a:srgbClr val="003C71"/>
                </a:solidFill>
              </a:rPr>
              <a:t>如果某个项集是频繁的，那么它的所有子集也是频繁的。</a:t>
            </a:r>
            <a:endParaRPr lang="en-US" altLang="zh-CN" sz="1600" dirty="0" smtClean="0">
              <a:solidFill>
                <a:srgbClr val="003C71"/>
              </a:solidFill>
            </a:endParaRPr>
          </a:p>
          <a:p>
            <a:endParaRPr lang="zh-CN" altLang="en-US" sz="1100" dirty="0" smtClean="0">
              <a:solidFill>
                <a:srgbClr val="003C7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396" y="1744111"/>
            <a:ext cx="5496692" cy="347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none" lIns="0" tIns="0" rIns="0" bIns="0" rtlCol="0">
            <a:noAutofit/>
          </a:bodyPr>
          <a:lstStyle/>
          <a:p>
            <a:r>
              <a:rPr lang="zh-CN" altLang="en-US" sz="1600" dirty="0" smtClean="0">
                <a:solidFill>
                  <a:srgbClr val="003C71"/>
                </a:solidFill>
              </a:rPr>
              <a:t>如果某个项集是非频繁的，那么它的所有超集也是非频繁的。</a:t>
            </a:r>
            <a:endParaRPr lang="en-US" altLang="zh-CN" sz="1600" dirty="0" smtClean="0">
              <a:solidFill>
                <a:srgbClr val="003C71"/>
              </a:solidFill>
            </a:endParaRPr>
          </a:p>
          <a:p>
            <a:endParaRPr lang="zh-CN" altLang="en-US" sz="1100" dirty="0" smtClean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频繁项集挖掘</a:t>
            </a:r>
            <a:r>
              <a:rPr lang="en-US" altLang="zh-CN" dirty="0" smtClean="0"/>
              <a:t> 1- Apriori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算法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扫描一遍数据库，得到一阶频繁项</a:t>
            </a:r>
            <a:r>
              <a:rPr lang="zh-CN" altLang="zh-CN" sz="1400" dirty="0" smtClean="0"/>
              <a:t>；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zh-CN" sz="1400" dirty="0" smtClean="0"/>
              <a:t>用</a:t>
            </a:r>
            <a:r>
              <a:rPr lang="zh-CN" altLang="zh-CN" sz="1400" dirty="0"/>
              <a:t>一阶频繁项构造二阶候选项；扫描数据库对二阶候选项进行计数，删除其中的非频繁项，得到二阶频繁项</a:t>
            </a:r>
            <a:r>
              <a:rPr lang="zh-CN" altLang="zh-CN" sz="1400" dirty="0" smtClean="0"/>
              <a:t>；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zh-CN" sz="1400" dirty="0" smtClean="0"/>
              <a:t>然</a:t>
            </a:r>
            <a:r>
              <a:rPr lang="zh-CN" altLang="zh-CN" sz="1400" dirty="0"/>
              <a:t>后构造三阶候选项，以此类推，直到无法构造更高阶的候选项，或到达频繁项集的最大长度限制。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8303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</a:t>
            </a:r>
            <a:r>
              <a:rPr lang="zh-CN" altLang="en-US" dirty="0"/>
              <a:t>挖掘</a:t>
            </a:r>
            <a:r>
              <a:rPr lang="en-US" altLang="zh-CN" dirty="0" smtClean="0"/>
              <a:t> 1 - Apriori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算法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6" name="图片 6" descr="数据挖掘十大经典算法(4)：Apriori算法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0848" y="1115157"/>
            <a:ext cx="6486044" cy="3255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xplosion 2 2"/>
          <p:cNvSpPr/>
          <p:nvPr/>
        </p:nvSpPr>
        <p:spPr>
          <a:xfrm>
            <a:off x="5891957" y="2895873"/>
            <a:ext cx="3113995" cy="1776920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5594"/>
                </a:solidFill>
              </a:rPr>
              <a:t>多次扫描</a:t>
            </a:r>
            <a:endParaRPr lang="zh-CN" altLang="en-US" dirty="0">
              <a:solidFill>
                <a:srgbClr val="0055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1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算法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构造</a:t>
            </a:r>
            <a:r>
              <a:rPr lang="en-US" altLang="zh-CN" sz="1400" dirty="0" smtClean="0"/>
              <a:t>FP Tree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遍</a:t>
            </a:r>
            <a:r>
              <a:rPr lang="zh-CN" altLang="en-US" sz="1200" dirty="0"/>
              <a:t>历初始数据集构造频繁</a:t>
            </a:r>
            <a:r>
              <a:rPr lang="en-US" altLang="zh-CN" sz="1200" dirty="0"/>
              <a:t>1</a:t>
            </a:r>
            <a:r>
              <a:rPr lang="zh-CN" altLang="en-US" sz="1200" dirty="0"/>
              <a:t>项集，并作为</a:t>
            </a:r>
            <a:r>
              <a:rPr lang="zh-CN" altLang="en-US" sz="1200" i="1" dirty="0"/>
              <a:t>项头表</a:t>
            </a:r>
            <a:r>
              <a:rPr lang="zh-CN" altLang="en-US" sz="1200" dirty="0" smtClean="0"/>
              <a:t>，</a:t>
            </a:r>
            <a:r>
              <a:rPr lang="zh-CN" altLang="en-US" sz="1200" dirty="0"/>
              <a:t>项头</a:t>
            </a:r>
            <a:r>
              <a:rPr lang="zh-CN" altLang="en-US" sz="1200" dirty="0" smtClean="0"/>
              <a:t>表元素将</a:t>
            </a:r>
            <a:r>
              <a:rPr lang="zh-CN" altLang="en-US" sz="1200" dirty="0"/>
              <a:t>指</a:t>
            </a:r>
            <a:r>
              <a:rPr lang="zh-CN" altLang="en-US" sz="1200" dirty="0" smtClean="0"/>
              <a:t>向</a:t>
            </a:r>
            <a:r>
              <a:rPr lang="en-US" altLang="zh-CN" sz="1200" dirty="0" smtClean="0"/>
              <a:t>FP Tree</a:t>
            </a:r>
            <a:r>
              <a:rPr lang="zh-CN" altLang="en-US" sz="1200" dirty="0" smtClean="0"/>
              <a:t>中对应元素所在的节点。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再</a:t>
            </a:r>
            <a:r>
              <a:rPr lang="zh-CN" altLang="en-US" sz="1200" dirty="0"/>
              <a:t>次遍历初始数据集，对于每一条事务中的元素，根据频繁</a:t>
            </a:r>
            <a:r>
              <a:rPr lang="en-US" altLang="zh-CN" sz="1200" dirty="0"/>
              <a:t>1</a:t>
            </a:r>
            <a:r>
              <a:rPr lang="zh-CN" altLang="en-US" sz="1200" dirty="0"/>
              <a:t>项集中元素的顺序排序， </a:t>
            </a:r>
            <a:r>
              <a:rPr lang="zh-CN" altLang="en-US" sz="1200" dirty="0" smtClean="0"/>
              <a:t>由</a:t>
            </a:r>
            <a:r>
              <a:rPr lang="zh-CN" altLang="en-US" sz="1200" dirty="0"/>
              <a:t>此建立</a:t>
            </a:r>
            <a:r>
              <a:rPr lang="en-US" altLang="zh-CN" sz="1200" dirty="0"/>
              <a:t>FPTree</a:t>
            </a:r>
            <a:r>
              <a:rPr lang="zh-CN" altLang="en-US" sz="1200" dirty="0"/>
              <a:t>，记录每条事务的节点在同一条路径上</a:t>
            </a:r>
            <a:r>
              <a:rPr lang="zh-CN" altLang="en-US" sz="1200" dirty="0" smtClean="0"/>
              <a:t>出现的</a:t>
            </a:r>
            <a:r>
              <a:rPr lang="zh-CN" altLang="en-US" sz="1200" dirty="0"/>
              <a:t>节点次</a:t>
            </a:r>
            <a:r>
              <a:rPr lang="zh-CN" altLang="en-US" sz="1200" dirty="0" smtClean="0"/>
              <a:t>数</a:t>
            </a:r>
            <a:r>
              <a:rPr lang="zh-CN" altLang="en-US" sz="1200" dirty="0"/>
              <a:t>。</a:t>
            </a: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构</a:t>
            </a:r>
            <a:r>
              <a:rPr lang="zh-CN" altLang="en-US" sz="1400" dirty="0" smtClean="0"/>
              <a:t>造条件</a:t>
            </a:r>
            <a:r>
              <a:rPr lang="en-US" altLang="zh-CN" sz="1400" dirty="0" smtClean="0"/>
              <a:t>FP Tree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逆</a:t>
            </a:r>
            <a:r>
              <a:rPr lang="zh-CN" altLang="en-US" sz="1200" dirty="0"/>
              <a:t>序遍</a:t>
            </a:r>
            <a:r>
              <a:rPr lang="zh-CN" altLang="en-US" sz="1200" dirty="0" smtClean="0"/>
              <a:t>历</a:t>
            </a:r>
            <a:r>
              <a:rPr lang="zh-CN" altLang="en-US" sz="1200" i="1" dirty="0" smtClean="0"/>
              <a:t>项</a:t>
            </a:r>
            <a:r>
              <a:rPr lang="zh-CN" altLang="en-US" sz="1200" i="1" dirty="0"/>
              <a:t>头表</a:t>
            </a:r>
            <a:r>
              <a:rPr lang="zh-CN" altLang="en-US" sz="1200" dirty="0"/>
              <a:t>，根据其提供的引用指针，找</a:t>
            </a:r>
            <a:r>
              <a:rPr lang="zh-CN" altLang="en-US" sz="1200" dirty="0" smtClean="0"/>
              <a:t>出</a:t>
            </a:r>
            <a:r>
              <a:rPr lang="en-US" altLang="zh-CN" sz="1200" dirty="0" smtClean="0"/>
              <a:t>FP Tree</a:t>
            </a:r>
            <a:r>
              <a:rPr lang="zh-CN" altLang="en-US" sz="1200" dirty="0" smtClean="0"/>
              <a:t>中</a:t>
            </a:r>
            <a:r>
              <a:rPr lang="zh-CN" altLang="en-US" sz="1200" dirty="0"/>
              <a:t>由该节点到根节点的路径， </a:t>
            </a:r>
            <a:r>
              <a:rPr lang="zh-CN" altLang="en-US" sz="1200" dirty="0" smtClean="0"/>
              <a:t>即</a:t>
            </a:r>
            <a:r>
              <a:rPr lang="zh-CN" altLang="en-US" sz="1200" dirty="0"/>
              <a:t>生成每个频繁元素的条件模式</a:t>
            </a:r>
            <a:r>
              <a:rPr lang="zh-CN" altLang="en-US" sz="1200" dirty="0" smtClean="0"/>
              <a:t>基</a:t>
            </a:r>
            <a:r>
              <a:rPr lang="en-US" altLang="zh-CN" sz="1200" dirty="0" smtClean="0"/>
              <a:t>(conditional pattern base)</a:t>
            </a:r>
            <a:r>
              <a:rPr lang="zh-CN" altLang="en-US" sz="1200" dirty="0"/>
              <a:t> 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根</a:t>
            </a:r>
            <a:r>
              <a:rPr lang="zh-CN" altLang="en-US" sz="1200" dirty="0"/>
              <a:t>据每个频繁元素对应的条件模式基，生成其对应的条</a:t>
            </a:r>
            <a:r>
              <a:rPr lang="zh-CN" altLang="en-US" sz="1200" dirty="0" smtClean="0"/>
              <a:t>件</a:t>
            </a:r>
            <a:r>
              <a:rPr lang="en-US" altLang="zh-CN" sz="1200" dirty="0" smtClean="0"/>
              <a:t>FP Tree</a:t>
            </a:r>
            <a:r>
              <a:rPr lang="zh-CN" altLang="en-US" sz="1200" dirty="0" smtClean="0"/>
              <a:t>，</a:t>
            </a:r>
            <a:r>
              <a:rPr lang="zh-CN" altLang="en-US" sz="1200" dirty="0"/>
              <a:t>并删除树中节</a:t>
            </a:r>
            <a:r>
              <a:rPr lang="zh-CN" altLang="en-US" sz="1200" dirty="0" smtClean="0"/>
              <a:t>点计数</a:t>
            </a:r>
            <a:r>
              <a:rPr lang="zh-CN" altLang="en-US" sz="1200" dirty="0"/>
              <a:t>不满足给定的最小支持度的节点 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生成频繁项集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/>
              <a:t>对于每一棵条件</a:t>
            </a:r>
            <a:r>
              <a:rPr lang="en-US" altLang="zh-CN" sz="1200" dirty="0"/>
              <a:t>FP Tree</a:t>
            </a:r>
            <a:r>
              <a:rPr lang="zh-CN" altLang="en-US" sz="1200" dirty="0"/>
              <a:t>，生成所有的从根节点到叶子节点的路径，由路径中的集合生成其所有非空子集 。所有这些非空子集和每一个频繁</a:t>
            </a:r>
            <a:r>
              <a:rPr lang="en-US" altLang="zh-CN" sz="1200" dirty="0"/>
              <a:t>1</a:t>
            </a:r>
            <a:r>
              <a:rPr lang="zh-CN" altLang="en-US" sz="1200" dirty="0"/>
              <a:t>项集中的元素共同构成了原始数据集中的频繁集 。</a:t>
            </a:r>
            <a:r>
              <a:rPr lang="en-US" altLang="zh-CN" sz="1200" dirty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6" name="Explosion 2 5"/>
          <p:cNvSpPr/>
          <p:nvPr/>
        </p:nvSpPr>
        <p:spPr>
          <a:xfrm>
            <a:off x="5982749" y="2926391"/>
            <a:ext cx="3113995" cy="1776920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5594"/>
                </a:solidFill>
              </a:rPr>
              <a:t>2</a:t>
            </a:r>
            <a:r>
              <a:rPr lang="zh-CN" altLang="en-US" dirty="0" smtClean="0">
                <a:solidFill>
                  <a:srgbClr val="005594"/>
                </a:solidFill>
              </a:rPr>
              <a:t>次扫描</a:t>
            </a:r>
            <a:endParaRPr lang="zh-CN" altLang="en-US" dirty="0">
              <a:solidFill>
                <a:srgbClr val="0055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2326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构</a:t>
            </a:r>
            <a:r>
              <a:rPr lang="zh-CN" altLang="en-US" sz="1600" dirty="0" smtClean="0"/>
              <a:t>造</a:t>
            </a:r>
            <a:r>
              <a:rPr lang="en-US" altLang="zh-CN" sz="1600" dirty="0" smtClean="0"/>
              <a:t>FP Tree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282309"/>
              </p:ext>
            </p:extLst>
          </p:nvPr>
        </p:nvGraphicFramePr>
        <p:xfrm>
          <a:off x="525294" y="1618129"/>
          <a:ext cx="1374842" cy="139744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8561"/>
                <a:gridCol w="492868"/>
                <a:gridCol w="473413"/>
              </a:tblGrid>
              <a:tr h="291080"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B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3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28340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274313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272367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222438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25294" y="1342417"/>
            <a:ext cx="226978" cy="2757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3" idx="0"/>
          </p:cNvCxnSpPr>
          <p:nvPr/>
        </p:nvCxnSpPr>
        <p:spPr>
          <a:xfrm>
            <a:off x="1212715" y="1335932"/>
            <a:ext cx="0" cy="28219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21277" y="1342417"/>
            <a:ext cx="194553" cy="2757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4198" y="1163524"/>
            <a:ext cx="307935" cy="18294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000" dirty="0" smtClean="0">
                <a:solidFill>
                  <a:srgbClr val="003C71"/>
                </a:solidFill>
              </a:rPr>
              <a:t>Item</a:t>
            </a:r>
            <a:endParaRPr lang="zh-CN" altLang="en-US" sz="1000" dirty="0" smtClean="0">
              <a:solidFill>
                <a:srgbClr val="003C7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3351" y="998781"/>
            <a:ext cx="562530" cy="17511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000" dirty="0" smtClean="0">
                <a:solidFill>
                  <a:srgbClr val="003C71"/>
                </a:solidFill>
              </a:rPr>
              <a:t>Support count</a:t>
            </a:r>
            <a:endParaRPr lang="zh-CN" altLang="en-US" sz="1000" dirty="0" smtClean="0">
              <a:solidFill>
                <a:srgbClr val="003C7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6044" y="1147670"/>
            <a:ext cx="562530" cy="17511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000" dirty="0" smtClean="0">
                <a:solidFill>
                  <a:srgbClr val="003C71"/>
                </a:solidFill>
              </a:rPr>
              <a:t>Node link</a:t>
            </a:r>
            <a:endParaRPr lang="zh-CN" altLang="en-US" sz="1000" dirty="0" smtClean="0">
              <a:solidFill>
                <a:srgbClr val="003C7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58742" y="899292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null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036979" y="2404756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r>
              <a:rPr lang="en-US" altLang="zh-CN" sz="1200" dirty="0" smtClean="0">
                <a:solidFill>
                  <a:schemeClr val="tx1"/>
                </a:solidFill>
              </a:rPr>
              <a:t>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23881" y="1663799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6511" y="3145713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D:1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164094" y="1671734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B:3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767303" y="2435274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C:2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453975" y="3237788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E:2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110264" y="3924772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A:1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817894" y="2429011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16" idx="4"/>
            <a:endCxn id="21" idx="0"/>
          </p:cNvCxnSpPr>
          <p:nvPr/>
        </p:nvCxnSpPr>
        <p:spPr>
          <a:xfrm flipH="1">
            <a:off x="5038928" y="1282195"/>
            <a:ext cx="734861" cy="3816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0" idx="0"/>
          </p:cNvCxnSpPr>
          <p:nvPr/>
        </p:nvCxnSpPr>
        <p:spPr>
          <a:xfrm flipH="1">
            <a:off x="4452026" y="2046702"/>
            <a:ext cx="586902" cy="3580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4"/>
            <a:endCxn id="22" idx="0"/>
          </p:cNvCxnSpPr>
          <p:nvPr/>
        </p:nvCxnSpPr>
        <p:spPr>
          <a:xfrm flipH="1">
            <a:off x="4111558" y="2787659"/>
            <a:ext cx="340468" cy="3580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4"/>
            <a:endCxn id="23" idx="0"/>
          </p:cNvCxnSpPr>
          <p:nvPr/>
        </p:nvCxnSpPr>
        <p:spPr>
          <a:xfrm>
            <a:off x="5773789" y="1282195"/>
            <a:ext cx="805352" cy="3895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4"/>
            <a:endCxn id="24" idx="0"/>
          </p:cNvCxnSpPr>
          <p:nvPr/>
        </p:nvCxnSpPr>
        <p:spPr>
          <a:xfrm flipH="1">
            <a:off x="6182350" y="2054637"/>
            <a:ext cx="396791" cy="38063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4"/>
            <a:endCxn id="27" idx="0"/>
          </p:cNvCxnSpPr>
          <p:nvPr/>
        </p:nvCxnSpPr>
        <p:spPr>
          <a:xfrm>
            <a:off x="6579141" y="2054637"/>
            <a:ext cx="653800" cy="37437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25" idx="0"/>
          </p:cNvCxnSpPr>
          <p:nvPr/>
        </p:nvCxnSpPr>
        <p:spPr>
          <a:xfrm flipH="1">
            <a:off x="5869022" y="2818177"/>
            <a:ext cx="313328" cy="4196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6" idx="0"/>
          </p:cNvCxnSpPr>
          <p:nvPr/>
        </p:nvCxnSpPr>
        <p:spPr>
          <a:xfrm flipH="1">
            <a:off x="5525311" y="3620691"/>
            <a:ext cx="343711" cy="3040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endCxn id="23" idx="7"/>
          </p:cNvCxnSpPr>
          <p:nvPr/>
        </p:nvCxnSpPr>
        <p:spPr>
          <a:xfrm flipV="1">
            <a:off x="1616044" y="1727809"/>
            <a:ext cx="5256580" cy="16685"/>
          </a:xfrm>
          <a:prstGeom prst="curvedConnector4">
            <a:avLst>
              <a:gd name="adj1" fmla="val 43754"/>
              <a:gd name="adj2" fmla="val 6392586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endCxn id="21" idx="2"/>
          </p:cNvCxnSpPr>
          <p:nvPr/>
        </p:nvCxnSpPr>
        <p:spPr>
          <a:xfrm flipV="1">
            <a:off x="1616044" y="1855251"/>
            <a:ext cx="3007837" cy="218023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24" idx="1"/>
          </p:cNvCxnSpPr>
          <p:nvPr/>
        </p:nvCxnSpPr>
        <p:spPr>
          <a:xfrm>
            <a:off x="5453975" y="1855251"/>
            <a:ext cx="434892" cy="636098"/>
          </a:xfrm>
          <a:prstGeom prst="curvedConnector2">
            <a:avLst/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1660187" y="2334631"/>
            <a:ext cx="3813243" cy="1634254"/>
          </a:xfrm>
          <a:custGeom>
            <a:avLst/>
            <a:gdLst>
              <a:gd name="connsiteX0" fmla="*/ 0 w 3813243"/>
              <a:gd name="connsiteY0" fmla="*/ 6492 h 1634254"/>
              <a:gd name="connsiteX1" fmla="*/ 32426 w 3813243"/>
              <a:gd name="connsiteY1" fmla="*/ 7 h 1634254"/>
              <a:gd name="connsiteX2" fmla="*/ 376136 w 3813243"/>
              <a:gd name="connsiteY2" fmla="*/ 19463 h 1634254"/>
              <a:gd name="connsiteX3" fmla="*/ 415047 w 3813243"/>
              <a:gd name="connsiteY3" fmla="*/ 38918 h 1634254"/>
              <a:gd name="connsiteX4" fmla="*/ 434502 w 3813243"/>
              <a:gd name="connsiteY4" fmla="*/ 51888 h 1634254"/>
              <a:gd name="connsiteX5" fmla="*/ 453958 w 3813243"/>
              <a:gd name="connsiteY5" fmla="*/ 58373 h 1634254"/>
              <a:gd name="connsiteX6" fmla="*/ 473413 w 3813243"/>
              <a:gd name="connsiteY6" fmla="*/ 71343 h 1634254"/>
              <a:gd name="connsiteX7" fmla="*/ 499353 w 3813243"/>
              <a:gd name="connsiteY7" fmla="*/ 84314 h 1634254"/>
              <a:gd name="connsiteX8" fmla="*/ 512324 w 3813243"/>
              <a:gd name="connsiteY8" fmla="*/ 97284 h 1634254"/>
              <a:gd name="connsiteX9" fmla="*/ 538264 w 3813243"/>
              <a:gd name="connsiteY9" fmla="*/ 116739 h 1634254"/>
              <a:gd name="connsiteX10" fmla="*/ 570690 w 3813243"/>
              <a:gd name="connsiteY10" fmla="*/ 136195 h 1634254"/>
              <a:gd name="connsiteX11" fmla="*/ 661481 w 3813243"/>
              <a:gd name="connsiteY11" fmla="*/ 201046 h 1634254"/>
              <a:gd name="connsiteX12" fmla="*/ 680936 w 3813243"/>
              <a:gd name="connsiteY12" fmla="*/ 214016 h 1634254"/>
              <a:gd name="connsiteX13" fmla="*/ 713362 w 3813243"/>
              <a:gd name="connsiteY13" fmla="*/ 233471 h 1634254"/>
              <a:gd name="connsiteX14" fmla="*/ 739302 w 3813243"/>
              <a:gd name="connsiteY14" fmla="*/ 259412 h 1634254"/>
              <a:gd name="connsiteX15" fmla="*/ 804153 w 3813243"/>
              <a:gd name="connsiteY15" fmla="*/ 311292 h 1634254"/>
              <a:gd name="connsiteX16" fmla="*/ 830094 w 3813243"/>
              <a:gd name="connsiteY16" fmla="*/ 350203 h 1634254"/>
              <a:gd name="connsiteX17" fmla="*/ 862519 w 3813243"/>
              <a:gd name="connsiteY17" fmla="*/ 382629 h 1634254"/>
              <a:gd name="connsiteX18" fmla="*/ 888460 w 3813243"/>
              <a:gd name="connsiteY18" fmla="*/ 421539 h 1634254"/>
              <a:gd name="connsiteX19" fmla="*/ 894945 w 3813243"/>
              <a:gd name="connsiteY19" fmla="*/ 440995 h 1634254"/>
              <a:gd name="connsiteX20" fmla="*/ 927370 w 3813243"/>
              <a:gd name="connsiteY20" fmla="*/ 512331 h 1634254"/>
              <a:gd name="connsiteX21" fmla="*/ 940341 w 3813243"/>
              <a:gd name="connsiteY21" fmla="*/ 544756 h 1634254"/>
              <a:gd name="connsiteX22" fmla="*/ 972766 w 3813243"/>
              <a:gd name="connsiteY22" fmla="*/ 609607 h 1634254"/>
              <a:gd name="connsiteX23" fmla="*/ 985736 w 3813243"/>
              <a:gd name="connsiteY23" fmla="*/ 629063 h 1634254"/>
              <a:gd name="connsiteX24" fmla="*/ 1018162 w 3813243"/>
              <a:gd name="connsiteY24" fmla="*/ 693914 h 1634254"/>
              <a:gd name="connsiteX25" fmla="*/ 1037617 w 3813243"/>
              <a:gd name="connsiteY25" fmla="*/ 765250 h 1634254"/>
              <a:gd name="connsiteX26" fmla="*/ 1089498 w 3813243"/>
              <a:gd name="connsiteY26" fmla="*/ 836586 h 1634254"/>
              <a:gd name="connsiteX27" fmla="*/ 1102468 w 3813243"/>
              <a:gd name="connsiteY27" fmla="*/ 862526 h 1634254"/>
              <a:gd name="connsiteX28" fmla="*/ 1128409 w 3813243"/>
              <a:gd name="connsiteY28" fmla="*/ 894952 h 1634254"/>
              <a:gd name="connsiteX29" fmla="*/ 1147864 w 3813243"/>
              <a:gd name="connsiteY29" fmla="*/ 940348 h 1634254"/>
              <a:gd name="connsiteX30" fmla="*/ 1180290 w 3813243"/>
              <a:gd name="connsiteY30" fmla="*/ 972773 h 1634254"/>
              <a:gd name="connsiteX31" fmla="*/ 1238656 w 3813243"/>
              <a:gd name="connsiteY31" fmla="*/ 1044109 h 1634254"/>
              <a:gd name="connsiteX32" fmla="*/ 1251626 w 3813243"/>
              <a:gd name="connsiteY32" fmla="*/ 1057080 h 1634254"/>
              <a:gd name="connsiteX33" fmla="*/ 1309992 w 3813243"/>
              <a:gd name="connsiteY33" fmla="*/ 1128416 h 1634254"/>
              <a:gd name="connsiteX34" fmla="*/ 1329447 w 3813243"/>
              <a:gd name="connsiteY34" fmla="*/ 1154356 h 1634254"/>
              <a:gd name="connsiteX35" fmla="*/ 1342417 w 3813243"/>
              <a:gd name="connsiteY35" fmla="*/ 1173812 h 1634254"/>
              <a:gd name="connsiteX36" fmla="*/ 1413753 w 3813243"/>
              <a:gd name="connsiteY36" fmla="*/ 1238663 h 1634254"/>
              <a:gd name="connsiteX37" fmla="*/ 1426724 w 3813243"/>
              <a:gd name="connsiteY37" fmla="*/ 1258118 h 1634254"/>
              <a:gd name="connsiteX38" fmla="*/ 1485090 w 3813243"/>
              <a:gd name="connsiteY38" fmla="*/ 1290543 h 1634254"/>
              <a:gd name="connsiteX39" fmla="*/ 1517515 w 3813243"/>
              <a:gd name="connsiteY39" fmla="*/ 1322969 h 1634254"/>
              <a:gd name="connsiteX40" fmla="*/ 1556426 w 3813243"/>
              <a:gd name="connsiteY40" fmla="*/ 1348909 h 1634254"/>
              <a:gd name="connsiteX41" fmla="*/ 1575881 w 3813243"/>
              <a:gd name="connsiteY41" fmla="*/ 1361880 h 1634254"/>
              <a:gd name="connsiteX42" fmla="*/ 1601822 w 3813243"/>
              <a:gd name="connsiteY42" fmla="*/ 1387820 h 1634254"/>
              <a:gd name="connsiteX43" fmla="*/ 1621277 w 3813243"/>
              <a:gd name="connsiteY43" fmla="*/ 1394305 h 1634254"/>
              <a:gd name="connsiteX44" fmla="*/ 1679643 w 3813243"/>
              <a:gd name="connsiteY44" fmla="*/ 1426731 h 1634254"/>
              <a:gd name="connsiteX45" fmla="*/ 1699098 w 3813243"/>
              <a:gd name="connsiteY45" fmla="*/ 1439701 h 1634254"/>
              <a:gd name="connsiteX46" fmla="*/ 1725039 w 3813243"/>
              <a:gd name="connsiteY46" fmla="*/ 1459156 h 1634254"/>
              <a:gd name="connsiteX47" fmla="*/ 1861226 w 3813243"/>
              <a:gd name="connsiteY47" fmla="*/ 1491582 h 1634254"/>
              <a:gd name="connsiteX48" fmla="*/ 1919592 w 3813243"/>
              <a:gd name="connsiteY48" fmla="*/ 1517522 h 1634254"/>
              <a:gd name="connsiteX49" fmla="*/ 1977958 w 3813243"/>
              <a:gd name="connsiteY49" fmla="*/ 1530492 h 1634254"/>
              <a:gd name="connsiteX50" fmla="*/ 1997413 w 3813243"/>
              <a:gd name="connsiteY50" fmla="*/ 1536978 h 1634254"/>
              <a:gd name="connsiteX51" fmla="*/ 2029839 w 3813243"/>
              <a:gd name="connsiteY51" fmla="*/ 1543463 h 1634254"/>
              <a:gd name="connsiteX52" fmla="*/ 2120630 w 3813243"/>
              <a:gd name="connsiteY52" fmla="*/ 1575888 h 1634254"/>
              <a:gd name="connsiteX53" fmla="*/ 2172511 w 3813243"/>
              <a:gd name="connsiteY53" fmla="*/ 1582373 h 1634254"/>
              <a:gd name="connsiteX54" fmla="*/ 2224392 w 3813243"/>
              <a:gd name="connsiteY54" fmla="*/ 1595343 h 1634254"/>
              <a:gd name="connsiteX55" fmla="*/ 2282758 w 3813243"/>
              <a:gd name="connsiteY55" fmla="*/ 1608314 h 1634254"/>
              <a:gd name="connsiteX56" fmla="*/ 2302213 w 3813243"/>
              <a:gd name="connsiteY56" fmla="*/ 1614799 h 1634254"/>
              <a:gd name="connsiteX57" fmla="*/ 2438400 w 3813243"/>
              <a:gd name="connsiteY57" fmla="*/ 1634254 h 1634254"/>
              <a:gd name="connsiteX58" fmla="*/ 2671864 w 3813243"/>
              <a:gd name="connsiteY58" fmla="*/ 1627769 h 1634254"/>
              <a:gd name="connsiteX59" fmla="*/ 2736715 w 3813243"/>
              <a:gd name="connsiteY59" fmla="*/ 1614799 h 1634254"/>
              <a:gd name="connsiteX60" fmla="*/ 2846962 w 3813243"/>
              <a:gd name="connsiteY60" fmla="*/ 1569403 h 1634254"/>
              <a:gd name="connsiteX61" fmla="*/ 2872902 w 3813243"/>
              <a:gd name="connsiteY61" fmla="*/ 1562918 h 1634254"/>
              <a:gd name="connsiteX62" fmla="*/ 2944239 w 3813243"/>
              <a:gd name="connsiteY62" fmla="*/ 1549948 h 1634254"/>
              <a:gd name="connsiteX63" fmla="*/ 3002604 w 3813243"/>
              <a:gd name="connsiteY63" fmla="*/ 1530492 h 1634254"/>
              <a:gd name="connsiteX64" fmla="*/ 3028545 w 3813243"/>
              <a:gd name="connsiteY64" fmla="*/ 1511037 h 1634254"/>
              <a:gd name="connsiteX65" fmla="*/ 3067456 w 3813243"/>
              <a:gd name="connsiteY65" fmla="*/ 1498067 h 1634254"/>
              <a:gd name="connsiteX66" fmla="*/ 3145277 w 3813243"/>
              <a:gd name="connsiteY66" fmla="*/ 1452671 h 1634254"/>
              <a:gd name="connsiteX67" fmla="*/ 3171217 w 3813243"/>
              <a:gd name="connsiteY67" fmla="*/ 1446186 h 1634254"/>
              <a:gd name="connsiteX68" fmla="*/ 3210128 w 3813243"/>
              <a:gd name="connsiteY68" fmla="*/ 1420246 h 1634254"/>
              <a:gd name="connsiteX69" fmla="*/ 3229583 w 3813243"/>
              <a:gd name="connsiteY69" fmla="*/ 1413760 h 1634254"/>
              <a:gd name="connsiteX70" fmla="*/ 3281464 w 3813243"/>
              <a:gd name="connsiteY70" fmla="*/ 1394305 h 1634254"/>
              <a:gd name="connsiteX71" fmla="*/ 3300919 w 3813243"/>
              <a:gd name="connsiteY71" fmla="*/ 1381335 h 1634254"/>
              <a:gd name="connsiteX72" fmla="*/ 3333345 w 3813243"/>
              <a:gd name="connsiteY72" fmla="*/ 1368365 h 1634254"/>
              <a:gd name="connsiteX73" fmla="*/ 3352800 w 3813243"/>
              <a:gd name="connsiteY73" fmla="*/ 1355395 h 1634254"/>
              <a:gd name="connsiteX74" fmla="*/ 3417651 w 3813243"/>
              <a:gd name="connsiteY74" fmla="*/ 1322969 h 1634254"/>
              <a:gd name="connsiteX75" fmla="*/ 3476017 w 3813243"/>
              <a:gd name="connsiteY75" fmla="*/ 1297029 h 1634254"/>
              <a:gd name="connsiteX76" fmla="*/ 3495473 w 3813243"/>
              <a:gd name="connsiteY76" fmla="*/ 1277573 h 1634254"/>
              <a:gd name="connsiteX77" fmla="*/ 3514928 w 3813243"/>
              <a:gd name="connsiteY77" fmla="*/ 1271088 h 1634254"/>
              <a:gd name="connsiteX78" fmla="*/ 3547353 w 3813243"/>
              <a:gd name="connsiteY78" fmla="*/ 1258118 h 1634254"/>
              <a:gd name="connsiteX79" fmla="*/ 3579779 w 3813243"/>
              <a:gd name="connsiteY79" fmla="*/ 1232178 h 1634254"/>
              <a:gd name="connsiteX80" fmla="*/ 3599234 w 3813243"/>
              <a:gd name="connsiteY80" fmla="*/ 1212722 h 1634254"/>
              <a:gd name="connsiteX81" fmla="*/ 3625175 w 3813243"/>
              <a:gd name="connsiteY81" fmla="*/ 1206237 h 1634254"/>
              <a:gd name="connsiteX82" fmla="*/ 3664085 w 3813243"/>
              <a:gd name="connsiteY82" fmla="*/ 1180297 h 1634254"/>
              <a:gd name="connsiteX83" fmla="*/ 3709481 w 3813243"/>
              <a:gd name="connsiteY83" fmla="*/ 1154356 h 1634254"/>
              <a:gd name="connsiteX84" fmla="*/ 3735422 w 3813243"/>
              <a:gd name="connsiteY84" fmla="*/ 1147871 h 1634254"/>
              <a:gd name="connsiteX85" fmla="*/ 3800273 w 3813243"/>
              <a:gd name="connsiteY85" fmla="*/ 1134901 h 1634254"/>
              <a:gd name="connsiteX86" fmla="*/ 3813243 w 3813243"/>
              <a:gd name="connsiteY86" fmla="*/ 1128416 h 163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813243" h="1634254">
                <a:moveTo>
                  <a:pt x="0" y="6492"/>
                </a:moveTo>
                <a:cubicBezTo>
                  <a:pt x="10809" y="4330"/>
                  <a:pt x="21405" y="-209"/>
                  <a:pt x="32426" y="7"/>
                </a:cubicBezTo>
                <a:cubicBezTo>
                  <a:pt x="285277" y="4966"/>
                  <a:pt x="241536" y="234"/>
                  <a:pt x="376136" y="19463"/>
                </a:cubicBezTo>
                <a:cubicBezTo>
                  <a:pt x="402243" y="45568"/>
                  <a:pt x="373214" y="20990"/>
                  <a:pt x="415047" y="38918"/>
                </a:cubicBezTo>
                <a:cubicBezTo>
                  <a:pt x="422211" y="41988"/>
                  <a:pt x="427531" y="48402"/>
                  <a:pt x="434502" y="51888"/>
                </a:cubicBezTo>
                <a:cubicBezTo>
                  <a:pt x="440616" y="54945"/>
                  <a:pt x="447473" y="56211"/>
                  <a:pt x="453958" y="58373"/>
                </a:cubicBezTo>
                <a:cubicBezTo>
                  <a:pt x="460443" y="62696"/>
                  <a:pt x="466646" y="67476"/>
                  <a:pt x="473413" y="71343"/>
                </a:cubicBezTo>
                <a:cubicBezTo>
                  <a:pt x="481807" y="76140"/>
                  <a:pt x="491309" y="78951"/>
                  <a:pt x="499353" y="84314"/>
                </a:cubicBezTo>
                <a:cubicBezTo>
                  <a:pt x="504440" y="87706"/>
                  <a:pt x="507627" y="93370"/>
                  <a:pt x="512324" y="97284"/>
                </a:cubicBezTo>
                <a:cubicBezTo>
                  <a:pt x="520627" y="104203"/>
                  <a:pt x="529271" y="110744"/>
                  <a:pt x="538264" y="116739"/>
                </a:cubicBezTo>
                <a:cubicBezTo>
                  <a:pt x="548752" y="123731"/>
                  <a:pt x="560287" y="129077"/>
                  <a:pt x="570690" y="136195"/>
                </a:cubicBezTo>
                <a:cubicBezTo>
                  <a:pt x="601384" y="157196"/>
                  <a:pt x="631097" y="179598"/>
                  <a:pt x="661481" y="201046"/>
                </a:cubicBezTo>
                <a:cubicBezTo>
                  <a:pt x="667848" y="205541"/>
                  <a:pt x="674253" y="210006"/>
                  <a:pt x="680936" y="214016"/>
                </a:cubicBezTo>
                <a:cubicBezTo>
                  <a:pt x="691745" y="220501"/>
                  <a:pt x="703412" y="225732"/>
                  <a:pt x="713362" y="233471"/>
                </a:cubicBezTo>
                <a:cubicBezTo>
                  <a:pt x="723015" y="240979"/>
                  <a:pt x="730099" y="251359"/>
                  <a:pt x="739302" y="259412"/>
                </a:cubicBezTo>
                <a:cubicBezTo>
                  <a:pt x="764847" y="281764"/>
                  <a:pt x="778656" y="283245"/>
                  <a:pt x="804153" y="311292"/>
                </a:cubicBezTo>
                <a:cubicBezTo>
                  <a:pt x="814639" y="322827"/>
                  <a:pt x="819071" y="339180"/>
                  <a:pt x="830094" y="350203"/>
                </a:cubicBezTo>
                <a:lnTo>
                  <a:pt x="862519" y="382629"/>
                </a:lnTo>
                <a:cubicBezTo>
                  <a:pt x="877939" y="428890"/>
                  <a:pt x="856073" y="372959"/>
                  <a:pt x="888460" y="421539"/>
                </a:cubicBezTo>
                <a:cubicBezTo>
                  <a:pt x="892252" y="427227"/>
                  <a:pt x="892252" y="434712"/>
                  <a:pt x="894945" y="440995"/>
                </a:cubicBezTo>
                <a:cubicBezTo>
                  <a:pt x="905234" y="465003"/>
                  <a:pt x="916901" y="488401"/>
                  <a:pt x="927370" y="512331"/>
                </a:cubicBezTo>
                <a:cubicBezTo>
                  <a:pt x="932036" y="522996"/>
                  <a:pt x="935418" y="534207"/>
                  <a:pt x="940341" y="544756"/>
                </a:cubicBezTo>
                <a:cubicBezTo>
                  <a:pt x="950562" y="566657"/>
                  <a:pt x="961308" y="588327"/>
                  <a:pt x="972766" y="609607"/>
                </a:cubicBezTo>
                <a:cubicBezTo>
                  <a:pt x="976461" y="616470"/>
                  <a:pt x="982041" y="622200"/>
                  <a:pt x="985736" y="629063"/>
                </a:cubicBezTo>
                <a:cubicBezTo>
                  <a:pt x="997194" y="650343"/>
                  <a:pt x="1007353" y="672297"/>
                  <a:pt x="1018162" y="693914"/>
                </a:cubicBezTo>
                <a:cubicBezTo>
                  <a:pt x="1021716" y="708130"/>
                  <a:pt x="1034113" y="758943"/>
                  <a:pt x="1037617" y="765250"/>
                </a:cubicBezTo>
                <a:cubicBezTo>
                  <a:pt x="1051896" y="790952"/>
                  <a:pt x="1073188" y="812122"/>
                  <a:pt x="1089498" y="836586"/>
                </a:cubicBezTo>
                <a:cubicBezTo>
                  <a:pt x="1094860" y="844630"/>
                  <a:pt x="1097106" y="854482"/>
                  <a:pt x="1102468" y="862526"/>
                </a:cubicBezTo>
                <a:cubicBezTo>
                  <a:pt x="1110146" y="874043"/>
                  <a:pt x="1121434" y="882996"/>
                  <a:pt x="1128409" y="894952"/>
                </a:cubicBezTo>
                <a:cubicBezTo>
                  <a:pt x="1136704" y="909172"/>
                  <a:pt x="1138732" y="926650"/>
                  <a:pt x="1147864" y="940348"/>
                </a:cubicBezTo>
                <a:cubicBezTo>
                  <a:pt x="1156343" y="953066"/>
                  <a:pt x="1170224" y="961270"/>
                  <a:pt x="1180290" y="972773"/>
                </a:cubicBezTo>
                <a:cubicBezTo>
                  <a:pt x="1200522" y="995895"/>
                  <a:pt x="1218810" y="1020655"/>
                  <a:pt x="1238656" y="1044109"/>
                </a:cubicBezTo>
                <a:cubicBezTo>
                  <a:pt x="1242605" y="1048777"/>
                  <a:pt x="1248030" y="1052135"/>
                  <a:pt x="1251626" y="1057080"/>
                </a:cubicBezTo>
                <a:cubicBezTo>
                  <a:pt x="1302487" y="1127016"/>
                  <a:pt x="1268538" y="1100781"/>
                  <a:pt x="1309992" y="1128416"/>
                </a:cubicBezTo>
                <a:cubicBezTo>
                  <a:pt x="1316477" y="1137063"/>
                  <a:pt x="1323165" y="1145561"/>
                  <a:pt x="1329447" y="1154356"/>
                </a:cubicBezTo>
                <a:cubicBezTo>
                  <a:pt x="1333977" y="1160699"/>
                  <a:pt x="1337174" y="1168045"/>
                  <a:pt x="1342417" y="1173812"/>
                </a:cubicBezTo>
                <a:cubicBezTo>
                  <a:pt x="1386561" y="1222370"/>
                  <a:pt x="1378171" y="1214940"/>
                  <a:pt x="1413753" y="1238663"/>
                </a:cubicBezTo>
                <a:cubicBezTo>
                  <a:pt x="1418077" y="1245148"/>
                  <a:pt x="1420858" y="1252986"/>
                  <a:pt x="1426724" y="1258118"/>
                </a:cubicBezTo>
                <a:cubicBezTo>
                  <a:pt x="1454170" y="1282133"/>
                  <a:pt x="1458368" y="1281636"/>
                  <a:pt x="1485090" y="1290543"/>
                </a:cubicBezTo>
                <a:cubicBezTo>
                  <a:pt x="1495898" y="1301352"/>
                  <a:pt x="1504797" y="1314490"/>
                  <a:pt x="1517515" y="1322969"/>
                </a:cubicBezTo>
                <a:lnTo>
                  <a:pt x="1556426" y="1348909"/>
                </a:lnTo>
                <a:cubicBezTo>
                  <a:pt x="1562911" y="1353232"/>
                  <a:pt x="1570370" y="1356369"/>
                  <a:pt x="1575881" y="1361880"/>
                </a:cubicBezTo>
                <a:cubicBezTo>
                  <a:pt x="1584528" y="1370527"/>
                  <a:pt x="1591871" y="1380712"/>
                  <a:pt x="1601822" y="1387820"/>
                </a:cubicBezTo>
                <a:cubicBezTo>
                  <a:pt x="1607385" y="1391793"/>
                  <a:pt x="1615163" y="1391248"/>
                  <a:pt x="1621277" y="1394305"/>
                </a:cubicBezTo>
                <a:cubicBezTo>
                  <a:pt x="1641183" y="1404258"/>
                  <a:pt x="1660419" y="1415517"/>
                  <a:pt x="1679643" y="1426731"/>
                </a:cubicBezTo>
                <a:cubicBezTo>
                  <a:pt x="1686375" y="1430658"/>
                  <a:pt x="1692756" y="1435171"/>
                  <a:pt x="1699098" y="1439701"/>
                </a:cubicBezTo>
                <a:cubicBezTo>
                  <a:pt x="1707893" y="1445983"/>
                  <a:pt x="1714745" y="1455862"/>
                  <a:pt x="1725039" y="1459156"/>
                </a:cubicBezTo>
                <a:cubicBezTo>
                  <a:pt x="1769484" y="1473378"/>
                  <a:pt x="1861226" y="1491582"/>
                  <a:pt x="1861226" y="1491582"/>
                </a:cubicBezTo>
                <a:cubicBezTo>
                  <a:pt x="1882770" y="1502354"/>
                  <a:pt x="1897448" y="1511986"/>
                  <a:pt x="1919592" y="1517522"/>
                </a:cubicBezTo>
                <a:cubicBezTo>
                  <a:pt x="1938927" y="1522356"/>
                  <a:pt x="1958623" y="1525658"/>
                  <a:pt x="1977958" y="1530492"/>
                </a:cubicBezTo>
                <a:cubicBezTo>
                  <a:pt x="1984590" y="1532150"/>
                  <a:pt x="1990781" y="1535320"/>
                  <a:pt x="1997413" y="1536978"/>
                </a:cubicBezTo>
                <a:cubicBezTo>
                  <a:pt x="2008107" y="1539652"/>
                  <a:pt x="2019328" y="1540144"/>
                  <a:pt x="2029839" y="1543463"/>
                </a:cubicBezTo>
                <a:cubicBezTo>
                  <a:pt x="2060483" y="1553140"/>
                  <a:pt x="2088742" y="1571902"/>
                  <a:pt x="2120630" y="1575888"/>
                </a:cubicBezTo>
                <a:cubicBezTo>
                  <a:pt x="2137924" y="1578050"/>
                  <a:pt x="2155381" y="1579161"/>
                  <a:pt x="2172511" y="1582373"/>
                </a:cubicBezTo>
                <a:cubicBezTo>
                  <a:pt x="2190032" y="1585658"/>
                  <a:pt x="2207040" y="1591260"/>
                  <a:pt x="2224392" y="1595343"/>
                </a:cubicBezTo>
                <a:cubicBezTo>
                  <a:pt x="2243792" y="1599908"/>
                  <a:pt x="2263423" y="1603480"/>
                  <a:pt x="2282758" y="1608314"/>
                </a:cubicBezTo>
                <a:cubicBezTo>
                  <a:pt x="2289390" y="1609972"/>
                  <a:pt x="2295529" y="1613367"/>
                  <a:pt x="2302213" y="1614799"/>
                </a:cubicBezTo>
                <a:cubicBezTo>
                  <a:pt x="2368585" y="1629021"/>
                  <a:pt x="2373176" y="1627732"/>
                  <a:pt x="2438400" y="1634254"/>
                </a:cubicBezTo>
                <a:cubicBezTo>
                  <a:pt x="2516221" y="1632092"/>
                  <a:pt x="2594178" y="1632835"/>
                  <a:pt x="2671864" y="1627769"/>
                </a:cubicBezTo>
                <a:cubicBezTo>
                  <a:pt x="2693862" y="1626334"/>
                  <a:pt x="2736715" y="1614799"/>
                  <a:pt x="2736715" y="1614799"/>
                </a:cubicBezTo>
                <a:cubicBezTo>
                  <a:pt x="2783131" y="1591592"/>
                  <a:pt x="2773739" y="1595247"/>
                  <a:pt x="2846962" y="1569403"/>
                </a:cubicBezTo>
                <a:cubicBezTo>
                  <a:pt x="2855367" y="1566437"/>
                  <a:pt x="2864162" y="1564666"/>
                  <a:pt x="2872902" y="1562918"/>
                </a:cubicBezTo>
                <a:cubicBezTo>
                  <a:pt x="2896602" y="1558178"/>
                  <a:pt x="2920792" y="1555810"/>
                  <a:pt x="2944239" y="1549948"/>
                </a:cubicBezTo>
                <a:cubicBezTo>
                  <a:pt x="2964134" y="1544974"/>
                  <a:pt x="3002604" y="1530492"/>
                  <a:pt x="3002604" y="1530492"/>
                </a:cubicBezTo>
                <a:cubicBezTo>
                  <a:pt x="3011251" y="1524007"/>
                  <a:pt x="3018877" y="1515871"/>
                  <a:pt x="3028545" y="1511037"/>
                </a:cubicBezTo>
                <a:cubicBezTo>
                  <a:pt x="3040774" y="1504923"/>
                  <a:pt x="3067456" y="1498067"/>
                  <a:pt x="3067456" y="1498067"/>
                </a:cubicBezTo>
                <a:cubicBezTo>
                  <a:pt x="3113707" y="1467233"/>
                  <a:pt x="3108844" y="1463080"/>
                  <a:pt x="3145277" y="1452671"/>
                </a:cubicBezTo>
                <a:cubicBezTo>
                  <a:pt x="3153847" y="1450222"/>
                  <a:pt x="3162570" y="1448348"/>
                  <a:pt x="3171217" y="1446186"/>
                </a:cubicBezTo>
                <a:cubicBezTo>
                  <a:pt x="3184187" y="1437539"/>
                  <a:pt x="3196501" y="1427816"/>
                  <a:pt x="3210128" y="1420246"/>
                </a:cubicBezTo>
                <a:cubicBezTo>
                  <a:pt x="3216104" y="1416926"/>
                  <a:pt x="3223159" y="1416096"/>
                  <a:pt x="3229583" y="1413760"/>
                </a:cubicBezTo>
                <a:cubicBezTo>
                  <a:pt x="3246941" y="1407448"/>
                  <a:pt x="3264650" y="1401948"/>
                  <a:pt x="3281464" y="1394305"/>
                </a:cubicBezTo>
                <a:cubicBezTo>
                  <a:pt x="3288559" y="1391080"/>
                  <a:pt x="3293948" y="1384821"/>
                  <a:pt x="3300919" y="1381335"/>
                </a:cubicBezTo>
                <a:cubicBezTo>
                  <a:pt x="3311331" y="1376129"/>
                  <a:pt x="3322933" y="1373571"/>
                  <a:pt x="3333345" y="1368365"/>
                </a:cubicBezTo>
                <a:cubicBezTo>
                  <a:pt x="3340316" y="1364879"/>
                  <a:pt x="3345938" y="1359090"/>
                  <a:pt x="3352800" y="1355395"/>
                </a:cubicBezTo>
                <a:cubicBezTo>
                  <a:pt x="3374080" y="1343937"/>
                  <a:pt x="3395750" y="1333190"/>
                  <a:pt x="3417651" y="1322969"/>
                </a:cubicBezTo>
                <a:cubicBezTo>
                  <a:pt x="3432319" y="1316124"/>
                  <a:pt x="3461865" y="1307137"/>
                  <a:pt x="3476017" y="1297029"/>
                </a:cubicBezTo>
                <a:cubicBezTo>
                  <a:pt x="3483480" y="1291698"/>
                  <a:pt x="3487842" y="1282661"/>
                  <a:pt x="3495473" y="1277573"/>
                </a:cubicBezTo>
                <a:cubicBezTo>
                  <a:pt x="3501161" y="1273781"/>
                  <a:pt x="3508527" y="1273488"/>
                  <a:pt x="3514928" y="1271088"/>
                </a:cubicBezTo>
                <a:cubicBezTo>
                  <a:pt x="3525828" y="1267001"/>
                  <a:pt x="3537371" y="1264107"/>
                  <a:pt x="3547353" y="1258118"/>
                </a:cubicBezTo>
                <a:cubicBezTo>
                  <a:pt x="3559222" y="1250997"/>
                  <a:pt x="3569362" y="1241293"/>
                  <a:pt x="3579779" y="1232178"/>
                </a:cubicBezTo>
                <a:cubicBezTo>
                  <a:pt x="3586681" y="1226139"/>
                  <a:pt x="3591271" y="1217272"/>
                  <a:pt x="3599234" y="1212722"/>
                </a:cubicBezTo>
                <a:cubicBezTo>
                  <a:pt x="3606973" y="1208300"/>
                  <a:pt x="3616528" y="1208399"/>
                  <a:pt x="3625175" y="1206237"/>
                </a:cubicBezTo>
                <a:lnTo>
                  <a:pt x="3664085" y="1180297"/>
                </a:lnTo>
                <a:cubicBezTo>
                  <a:pt x="3680213" y="1169545"/>
                  <a:pt x="3690673" y="1161409"/>
                  <a:pt x="3709481" y="1154356"/>
                </a:cubicBezTo>
                <a:cubicBezTo>
                  <a:pt x="3717827" y="1151226"/>
                  <a:pt x="3726682" y="1149619"/>
                  <a:pt x="3735422" y="1147871"/>
                </a:cubicBezTo>
                <a:cubicBezTo>
                  <a:pt x="3759367" y="1143082"/>
                  <a:pt x="3777679" y="1142432"/>
                  <a:pt x="3800273" y="1134901"/>
                </a:cubicBezTo>
                <a:cubicBezTo>
                  <a:pt x="3804859" y="1133373"/>
                  <a:pt x="3808920" y="1130578"/>
                  <a:pt x="3813243" y="1128416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Curved Connector 76"/>
          <p:cNvCxnSpPr>
            <a:endCxn id="25" idx="3"/>
          </p:cNvCxnSpPr>
          <p:nvPr/>
        </p:nvCxnSpPr>
        <p:spPr>
          <a:xfrm>
            <a:off x="1616044" y="2334631"/>
            <a:ext cx="3959495" cy="1229985"/>
          </a:xfrm>
          <a:prstGeom prst="curvedConnector4">
            <a:avLst>
              <a:gd name="adj1" fmla="val 48465"/>
              <a:gd name="adj2" fmla="val 118586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endCxn id="20" idx="2"/>
          </p:cNvCxnSpPr>
          <p:nvPr/>
        </p:nvCxnSpPr>
        <p:spPr>
          <a:xfrm flipV="1">
            <a:off x="1583896" y="2596208"/>
            <a:ext cx="2453083" cy="4377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20" idx="5"/>
            <a:endCxn id="26" idx="1"/>
          </p:cNvCxnSpPr>
          <p:nvPr/>
        </p:nvCxnSpPr>
        <p:spPr>
          <a:xfrm rot="16200000" flipH="1">
            <a:off x="4364037" y="3113055"/>
            <a:ext cx="1249263" cy="48631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25" idx="6"/>
            <a:endCxn id="27" idx="4"/>
          </p:cNvCxnSpPr>
          <p:nvPr/>
        </p:nvCxnSpPr>
        <p:spPr>
          <a:xfrm flipV="1">
            <a:off x="6284069" y="2811914"/>
            <a:ext cx="948872" cy="617326"/>
          </a:xfrm>
          <a:prstGeom prst="curvedConnector2">
            <a:avLst/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endCxn id="22" idx="2"/>
          </p:cNvCxnSpPr>
          <p:nvPr/>
        </p:nvCxnSpPr>
        <p:spPr>
          <a:xfrm>
            <a:off x="1579663" y="2910375"/>
            <a:ext cx="2116848" cy="426790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48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构</a:t>
            </a:r>
            <a:r>
              <a:rPr lang="zh-CN" altLang="en-US" sz="1600" dirty="0" smtClean="0"/>
              <a:t>造条件</a:t>
            </a:r>
            <a:r>
              <a:rPr lang="en-US" altLang="zh-CN" sz="1600" dirty="0" smtClean="0"/>
              <a:t>FP </a:t>
            </a:r>
            <a:r>
              <a:rPr lang="en-US" altLang="zh-CN" sz="1600" dirty="0" smtClean="0"/>
              <a:t>Tree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400" dirty="0"/>
              <a:t>条</a:t>
            </a:r>
            <a:r>
              <a:rPr lang="zh-CN" altLang="en-US" sz="1400" dirty="0" smtClean="0"/>
              <a:t>件模式基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以所查找的元素项为结尾的路径集合。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11643"/>
              </p:ext>
            </p:extLst>
          </p:nvPr>
        </p:nvGraphicFramePr>
        <p:xfrm>
          <a:off x="603115" y="1570882"/>
          <a:ext cx="2373549" cy="1760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92"/>
                <a:gridCol w="1647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频繁项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条件模式基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6729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{C,A}1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851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{E,C,B}1, {C}1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92505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{C,B}2, {B}1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{B}2 {}1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{}3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6020219" y="1359733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null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20219" y="1946615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C:2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20219" y="2637257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20219" y="3209254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B:1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8" idx="4"/>
            <a:endCxn id="9" idx="0"/>
          </p:cNvCxnSpPr>
          <p:nvPr/>
        </p:nvCxnSpPr>
        <p:spPr>
          <a:xfrm>
            <a:off x="6435266" y="1742636"/>
            <a:ext cx="0" cy="2039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10" idx="0"/>
          </p:cNvCxnSpPr>
          <p:nvPr/>
        </p:nvCxnSpPr>
        <p:spPr>
          <a:xfrm>
            <a:off x="6435266" y="2329518"/>
            <a:ext cx="0" cy="3077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4"/>
            <a:endCxn id="11" idx="0"/>
          </p:cNvCxnSpPr>
          <p:nvPr/>
        </p:nvCxnSpPr>
        <p:spPr>
          <a:xfrm>
            <a:off x="6435266" y="3020160"/>
            <a:ext cx="0" cy="18909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20219" y="1028591"/>
            <a:ext cx="1147864" cy="25432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100" dirty="0" smtClean="0">
                <a:solidFill>
                  <a:srgbClr val="003C71"/>
                </a:solidFill>
              </a:rPr>
              <a:t>A</a:t>
            </a:r>
            <a:r>
              <a:rPr lang="zh-CN" altLang="en-US" sz="1100" dirty="0" smtClean="0">
                <a:solidFill>
                  <a:srgbClr val="003C71"/>
                </a:solidFill>
              </a:rPr>
              <a:t>的条件</a:t>
            </a:r>
            <a:r>
              <a:rPr lang="en-US" altLang="zh-CN" sz="1100" dirty="0" smtClean="0">
                <a:solidFill>
                  <a:srgbClr val="003C71"/>
                </a:solidFill>
              </a:rPr>
              <a:t>FP Tree</a:t>
            </a:r>
            <a:endParaRPr lang="zh-CN" altLang="en-US" sz="1100" dirty="0" smtClean="0">
              <a:solidFill>
                <a:srgbClr val="003C71"/>
              </a:solidFill>
            </a:endParaRPr>
          </a:p>
        </p:txBody>
      </p:sp>
      <p:pic>
        <p:nvPicPr>
          <p:cNvPr id="9222" name="Picture 6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88733" y="2321226"/>
            <a:ext cx="324323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无监督学习方法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 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   </a:t>
            </a: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07" y="644469"/>
            <a:ext cx="7115865" cy="38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9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生成频繁项</a:t>
            </a:r>
            <a:r>
              <a:rPr lang="zh-CN" altLang="en-US" sz="1600" dirty="0" smtClean="0"/>
              <a:t>集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/>
              <a:t>以</a:t>
            </a:r>
            <a:r>
              <a:rPr lang="en-US" altLang="zh-CN" sz="1200" dirty="0"/>
              <a:t>A</a:t>
            </a:r>
            <a:r>
              <a:rPr lang="zh-CN" altLang="en-US" sz="1200" dirty="0"/>
              <a:t>为条件的频繁</a:t>
            </a:r>
            <a:r>
              <a:rPr lang="zh-CN" altLang="en-US" sz="1200" dirty="0" smtClean="0"/>
              <a:t>项</a:t>
            </a:r>
            <a:r>
              <a:rPr lang="en-US" altLang="zh-CN" sz="1200"/>
              <a:t/>
            </a:r>
            <a:br>
              <a:rPr lang="en-US" altLang="zh-CN" sz="1200"/>
            </a:br>
            <a:r>
              <a:rPr lang="en-US" altLang="zh-CN" sz="1200" smtClean="0"/>
              <a:t>A</a:t>
            </a:r>
            <a:r>
              <a:rPr lang="zh-CN" altLang="en-US" sz="1200" dirty="0"/>
              <a:t>， </a:t>
            </a:r>
            <a:r>
              <a:rPr lang="en-US" altLang="zh-CN" sz="1200" dirty="0"/>
              <a:t>CA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/>
              <a:t>以</a:t>
            </a:r>
            <a:r>
              <a:rPr lang="en-US" altLang="zh-CN" sz="1200" dirty="0"/>
              <a:t>E</a:t>
            </a:r>
            <a:r>
              <a:rPr lang="zh-CN" altLang="en-US" sz="1200" dirty="0"/>
              <a:t>为条件的频繁</a:t>
            </a:r>
            <a:r>
              <a:rPr lang="zh-CN" altLang="en-US" sz="1200" dirty="0" smtClean="0"/>
              <a:t>项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/>
              <a:t>E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EB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EC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EBC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以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为条件的频繁项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/>
              <a:t>CB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C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以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为条件的频繁项</a:t>
            </a: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 smtClean="0"/>
              <a:t>B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95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 smtClean="0"/>
              <a:t>关</a:t>
            </a:r>
            <a:r>
              <a:rPr lang="zh-CN" altLang="en-US" dirty="0"/>
              <a:t>联</a:t>
            </a:r>
            <a:r>
              <a:rPr lang="zh-CN" altLang="en-US" dirty="0" smtClean="0"/>
              <a:t>规则</a:t>
            </a:r>
            <a:r>
              <a:rPr lang="zh-CN" altLang="en-US" dirty="0"/>
              <a:t>挖</a:t>
            </a:r>
            <a:r>
              <a:rPr lang="zh-CN" altLang="en-US" dirty="0" smtClean="0"/>
              <a:t>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算法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3700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适用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K-means, GMM</a:t>
            </a:r>
            <a:r>
              <a:rPr lang="zh-CN" altLang="en-US" dirty="0" smtClean="0"/>
              <a:t>用于数值型数据的探索性分析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关联</a:t>
            </a:r>
            <a:r>
              <a:rPr lang="zh-CN" altLang="en-US" dirty="0"/>
              <a:t>分析</a:t>
            </a:r>
            <a:r>
              <a:rPr lang="zh-CN" altLang="en-US" dirty="0" smtClean="0"/>
              <a:t>用于类别型数据的探索性分析</a:t>
            </a:r>
            <a:r>
              <a:rPr lang="en-US" altLang="zh-CN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还可</a:t>
            </a:r>
            <a:r>
              <a:rPr lang="zh-CN" altLang="en-US" dirty="0" smtClean="0"/>
              <a:t>以</a:t>
            </a:r>
            <a:r>
              <a:rPr lang="en-US" altLang="zh-CN" dirty="0" smtClean="0"/>
              <a:t>…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为有监督学习提供特征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4557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2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34076"/>
          </a:xfrm>
        </p:spPr>
        <p:txBody>
          <a:bodyPr/>
          <a:lstStyle/>
          <a:p>
            <a:r>
              <a:rPr lang="zh-CN" altLang="en-US" dirty="0" smtClean="0"/>
              <a:t>聚类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/>
          </a:p>
          <a:p>
            <a:pPr lvl="1" indent="0">
              <a:buNone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5" name="Picture 5" descr="data_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t="7101" r="7101" b="7101"/>
          <a:stretch>
            <a:fillRect/>
          </a:stretch>
        </p:blipFill>
        <p:spPr bwMode="auto">
          <a:xfrm>
            <a:off x="4590710" y="528959"/>
            <a:ext cx="4077112" cy="407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问</a:t>
            </a:r>
            <a:r>
              <a:rPr lang="zh-CN" altLang="en-US" sz="1600" dirty="0" smtClean="0"/>
              <a:t>题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把数据点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聚</a:t>
            </a:r>
            <a:r>
              <a:rPr lang="zh-CN" altLang="en-US" sz="1400" dirty="0" smtClean="0"/>
              <a:t>到各个簇中，使得：</a:t>
            </a:r>
            <a:endParaRPr lang="en-US" altLang="zh-CN" sz="1400" dirty="0" smtClean="0"/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簇</a:t>
            </a:r>
            <a:r>
              <a:rPr lang="zh-CN" altLang="en-US" sz="1200" dirty="0" smtClean="0"/>
              <a:t>内各点的相靠近（相离度低）</a:t>
            </a:r>
            <a:endParaRPr lang="en-US" altLang="zh-CN" sz="1200" dirty="0" smtClean="0"/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簇</a:t>
            </a:r>
            <a:r>
              <a:rPr lang="zh-CN" altLang="en-US" sz="1200" dirty="0" smtClean="0"/>
              <a:t>间各点的相分开（相离度高）</a:t>
            </a:r>
            <a:endParaRPr lang="en-US" altLang="zh-CN" sz="1200" dirty="0" smtClean="0"/>
          </a:p>
        </p:txBody>
      </p:sp>
      <p:sp>
        <p:nvSpPr>
          <p:cNvPr id="3" name="Oval 2"/>
          <p:cNvSpPr/>
          <p:nvPr/>
        </p:nvSpPr>
        <p:spPr>
          <a:xfrm rot="884632">
            <a:off x="5464342" y="2387486"/>
            <a:ext cx="1132105" cy="1685584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 rot="2654674">
            <a:off x="6580393" y="907397"/>
            <a:ext cx="1619856" cy="2175906"/>
          </a:xfrm>
          <a:prstGeom prst="ellipse">
            <a:avLst/>
          </a:prstGeom>
          <a:solidFill>
            <a:schemeClr val="accent5">
              <a:alpha val="3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398893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 smtClean="0"/>
                  <a:t>优化目标</a:t>
                </a:r>
                <a:endParaRPr lang="en-US" altLang="zh-CN" sz="1600" dirty="0" smtClean="0"/>
              </a:p>
              <a:p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=1,2,3,…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600" dirty="0" smtClean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/>
                  <a:t>算</a:t>
                </a:r>
                <a:r>
                  <a:rPr lang="zh-CN" altLang="en-US" sz="1600" dirty="0" smtClean="0"/>
                  <a:t>法</a:t>
                </a:r>
                <a:endParaRPr lang="en-US" altLang="zh-CN" sz="1400" dirty="0"/>
              </a:p>
              <a:p>
                <a:pPr lvl="1" indent="0">
                  <a:buNone/>
                </a:pP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</a:t>
                </a:r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296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2"/>
              <p:cNvSpPr txBox="1">
                <a:spLocks noChangeArrowheads="1"/>
              </p:cNvSpPr>
              <p:nvPr/>
            </p:nvSpPr>
            <p:spPr bwMode="auto">
              <a:xfrm>
                <a:off x="587816" y="2995857"/>
                <a:ext cx="5960140" cy="1676935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r>
                  <a:rPr lang="zh-CN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alt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从数据集中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随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机选取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个</a:t>
                </a:r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点作为初</a:t>
                </a:r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始</a:t>
                </a:r>
                <a:r>
                  <a:rPr lang="zh-CN" altLang="en-US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簇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质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心</a:t>
                </a:r>
                <a:r>
                  <a:rPr lang="en-US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(cluster centroids</a:t>
                </a:r>
                <a:r>
                  <a:rPr lang="en-US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sz="105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记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Calibri" panose="020F0502020204030204" pitchFamily="34" charset="0"/>
                    <a:ea typeface="Verdana" panose="020B0604030504040204" pitchFamily="34" charset="0"/>
                    <a:cs typeface="宋体" panose="02010600030101010101" pitchFamily="2" charset="-122"/>
                  </a:rPr>
                  <a:t> 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重复下面过程直到收敛</a:t>
                </a:r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{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 </a:t>
                </a:r>
                <a:r>
                  <a:rPr 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a. 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对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于每一个样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计算其应该属于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的</a:t>
                </a:r>
                <a:r>
                  <a:rPr lang="zh-CN" altLang="en-US" sz="1050" kern="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簇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 </a:t>
                </a:r>
                <a:r>
                  <a:rPr lang="en-US" sz="1050" u="none" strike="noStrike" kern="0" dirty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  <a:hlinkClick r:id="rId4"/>
                  </a:rPr>
                  <a:t> </a:t>
                </a:r>
                <a:r>
                  <a:rPr lang="en-US" sz="1050" u="none" strike="noStrike" kern="0" dirty="0" smtClean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zh-CN" sz="12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66675"/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</a:t>
                </a:r>
                <a:r>
                  <a:rPr 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b. 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对每个簇</a:t>
                </a:r>
                <a:r>
                  <a:rPr lang="en-US" altLang="zh-CN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j,</a:t>
                </a:r>
                <a:r>
                  <a:rPr lang="zh-CN" altLang="en-US" sz="1050" kern="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重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新计算其质心。</a:t>
                </a:r>
                <a:endParaRPr lang="en-US" altLang="zh-CN" sz="1050" kern="0" dirty="0" smtClean="0">
                  <a:solidFill>
                    <a:srgbClr val="333333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66675"/>
                <a:r>
                  <a:rPr lang="en-US" sz="1050" kern="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105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sz="1050" i="1" kern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05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105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050" b="0" i="1" kern="0" smtClea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050" b="0" i="1" kern="0" smtClea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050" b="0" i="1" kern="0" smtClea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050" b="0" i="1" kern="0" smtClea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(</m:t>
                                </m:r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𝑖</m:t>
                                </m:r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105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050" i="1" ker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050" i="1" ker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050" i="1" ker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050" i="1" ker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050" i="1" ker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050" i="1" ker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050" i="1" ker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1050" kern="0" dirty="0" smtClean="0">
                  <a:solidFill>
                    <a:srgbClr val="333333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   }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816" y="2995857"/>
                <a:ext cx="5960140" cy="16769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 rot="2453473">
            <a:off x="3383280" y="711009"/>
            <a:ext cx="219456" cy="35356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91685" y="682321"/>
            <a:ext cx="776683" cy="195503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100" dirty="0" smtClean="0">
                <a:solidFill>
                  <a:srgbClr val="003C71"/>
                </a:solidFill>
              </a:rPr>
              <a:t>欧氏距离</a:t>
            </a:r>
            <a:endParaRPr lang="zh-CN" altLang="en-US" sz="1100" dirty="0" smtClean="0">
              <a:solidFill>
                <a:srgbClr val="003C71"/>
              </a:solidFill>
            </a:endParaRPr>
          </a:p>
        </p:txBody>
      </p:sp>
      <p:pic>
        <p:nvPicPr>
          <p:cNvPr id="8194" name="Picture 2" descr="“sphere”的图片搜索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602" y="178505"/>
            <a:ext cx="1752473" cy="173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2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如何确定</a:t>
            </a:r>
            <a:r>
              <a:rPr lang="en-US" altLang="zh-CN" sz="1600" dirty="0" smtClean="0"/>
              <a:t>K</a:t>
            </a:r>
            <a:r>
              <a:rPr lang="zh-CN" altLang="en-US" sz="1600" dirty="0" smtClean="0"/>
              <a:t>值？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肘点法</a:t>
            </a:r>
            <a:r>
              <a:rPr lang="en-US" altLang="zh-CN" sz="1400" dirty="0" smtClean="0"/>
              <a:t>(Elbow Point)</a:t>
            </a:r>
            <a:endParaRPr lang="en-US" altLang="zh-CN" sz="1400" dirty="0"/>
          </a:p>
          <a:p>
            <a:pPr lvl="1" indent="0">
              <a:buNone/>
            </a:pP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19" y="1327807"/>
            <a:ext cx="3910693" cy="30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问</a:t>
            </a:r>
            <a:r>
              <a:rPr lang="zh-CN" altLang="en-US" sz="1600" dirty="0" smtClean="0"/>
              <a:t>题</a:t>
            </a:r>
            <a:r>
              <a:rPr lang="en-US" altLang="zh-CN" sz="1600" dirty="0" smtClean="0"/>
              <a:t>-1</a:t>
            </a: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对初值非常敏感，一个不好的初值容易导致结果“不伦不类”。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4098" name="Picture 2" descr="https://gss3.bdstatic.com/7Po3dSag_xI4khGkpoWK1HF6hhy/baike/w%3D268%3Bg%3D0/sign=dca8fdb4b64543a9f51bfdca262cedbf/b8389b504fc2d562ea84f3ade61190ef77c66ce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143" y="1"/>
            <a:ext cx="1572856" cy="16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ter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57" y="1377693"/>
            <a:ext cx="4105139" cy="307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8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问</a:t>
            </a:r>
            <a:r>
              <a:rPr lang="zh-CN" altLang="en-US" sz="1600" dirty="0" smtClean="0"/>
              <a:t>题</a:t>
            </a:r>
            <a:r>
              <a:rPr lang="en-US" altLang="zh-CN" sz="1600" dirty="0" smtClean="0"/>
              <a:t>-2</a:t>
            </a: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K-Means</a:t>
            </a:r>
            <a:r>
              <a:rPr lang="zh-CN" altLang="en-US" sz="1400" dirty="0" smtClean="0"/>
              <a:t>使用欧氏距离作为相离度度量，隐含了一个很强的假设</a:t>
            </a:r>
            <a:r>
              <a:rPr lang="en-US" altLang="zh-CN" sz="1400" dirty="0" smtClean="0"/>
              <a:t>:</a:t>
            </a:r>
          </a:p>
          <a:p>
            <a:pPr lvl="1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 </a:t>
            </a:r>
            <a:r>
              <a:rPr lang="zh-CN" altLang="en-US" sz="1400" dirty="0" smtClean="0"/>
              <a:t>“</a:t>
            </a:r>
            <a:r>
              <a:rPr lang="zh-CN" altLang="en-US" sz="1400" dirty="0"/>
              <a:t>每个簇都是</a:t>
            </a:r>
            <a:r>
              <a:rPr lang="zh-CN" altLang="en-US" sz="1400" b="1" dirty="0">
                <a:solidFill>
                  <a:srgbClr val="FF0000"/>
                </a:solidFill>
              </a:rPr>
              <a:t>球状</a:t>
            </a:r>
            <a:r>
              <a:rPr lang="zh-CN" altLang="en-US" sz="1400" dirty="0"/>
              <a:t>，且</a:t>
            </a:r>
            <a:r>
              <a:rPr lang="zh-CN" altLang="en-US" sz="1400" b="1" dirty="0">
                <a:solidFill>
                  <a:srgbClr val="FF0000"/>
                </a:solidFill>
              </a:rPr>
              <a:t>球的半径是一样</a:t>
            </a:r>
            <a:r>
              <a:rPr lang="zh-CN" altLang="en-US" sz="1400" dirty="0"/>
              <a:t>的</a:t>
            </a:r>
            <a:r>
              <a:rPr lang="zh-CN" altLang="en-US" sz="1400" dirty="0" smtClean="0"/>
              <a:t>”。所以不符合这个假设的数据集效果会比较差。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4098" name="Picture 2" descr="https://gss3.bdstatic.com/7Po3dSag_xI4khGkpoWK1HF6hhy/baike/w%3D268%3Bg%3D0/sign=dca8fdb4b64543a9f51bfdca262cedbf/b8389b504fc2d562ea84f3ade61190ef77c66ce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253" y="0"/>
            <a:ext cx="1569747" cy="163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10" y="1627962"/>
            <a:ext cx="3018677" cy="2996643"/>
          </a:xfrm>
          <a:prstGeom prst="rect">
            <a:avLst/>
          </a:prstGeom>
        </p:spPr>
      </p:pic>
      <p:sp>
        <p:nvSpPr>
          <p:cNvPr id="5" name="Explosion 2 4"/>
          <p:cNvSpPr/>
          <p:nvPr/>
        </p:nvSpPr>
        <p:spPr>
          <a:xfrm>
            <a:off x="700392" y="3746773"/>
            <a:ext cx="1443113" cy="982362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非球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897" y="1631268"/>
            <a:ext cx="3068287" cy="3079424"/>
          </a:xfrm>
          <a:prstGeom prst="rect">
            <a:avLst/>
          </a:prstGeom>
        </p:spPr>
      </p:pic>
      <p:sp>
        <p:nvSpPr>
          <p:cNvPr id="12" name="Explosion 2 11"/>
          <p:cNvSpPr/>
          <p:nvPr/>
        </p:nvSpPr>
        <p:spPr>
          <a:xfrm>
            <a:off x="5659313" y="3842025"/>
            <a:ext cx="1864564" cy="982362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簇半径不同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35815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解药 </a:t>
            </a:r>
            <a:r>
              <a:rPr lang="en-US" altLang="zh-CN" sz="1600" dirty="0" smtClean="0"/>
              <a:t>1 - </a:t>
            </a:r>
            <a:r>
              <a:rPr lang="zh-CN" altLang="en-US" sz="1600" dirty="0" smtClean="0"/>
              <a:t>初值敏感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多次随机生成初始化聚类点</a:t>
            </a: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en-US" altLang="zh-CN" sz="1200" dirty="0"/>
              <a:t>sklearn API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lvl="1" indent="0">
              <a:buNone/>
            </a:pP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K-Mean++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更精细的初值选择，</a:t>
            </a:r>
            <a:r>
              <a:rPr lang="zh-CN" altLang="en-US" sz="1200" dirty="0"/>
              <a:t>基本原则是使得各</a:t>
            </a:r>
            <a:r>
              <a:rPr lang="zh-CN" altLang="en-US" sz="1200" dirty="0" smtClean="0"/>
              <a:t>个</a:t>
            </a:r>
            <a:r>
              <a:rPr lang="zh-CN" altLang="en-US" sz="1200" dirty="0"/>
              <a:t>初值</a:t>
            </a:r>
            <a:r>
              <a:rPr lang="zh-CN" altLang="en-US" sz="1200" dirty="0" smtClean="0"/>
              <a:t>点</a:t>
            </a:r>
            <a:r>
              <a:rPr lang="zh-CN" altLang="en-US" sz="1200" dirty="0"/>
              <a:t>之间的距离尽可能的大，但是</a:t>
            </a:r>
            <a:r>
              <a:rPr lang="zh-CN" altLang="en-US" sz="1200" dirty="0" smtClean="0"/>
              <a:t>又要排</a:t>
            </a:r>
            <a:r>
              <a:rPr lang="zh-CN" altLang="en-US" sz="1200" dirty="0"/>
              <a:t>除噪声的影响。</a:t>
            </a:r>
            <a:endParaRPr lang="en-US" altLang="zh-CN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76" y="0"/>
            <a:ext cx="2364024" cy="15058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0905" y="1594595"/>
            <a:ext cx="3998679" cy="234205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100" i="1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KMeans(</a:t>
            </a:r>
            <a:r>
              <a:rPr lang="en-US" altLang="zh-CN" sz="11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init=’k-means</a:t>
            </a:r>
            <a:r>
              <a:rPr lang="en-US" altLang="zh-CN" sz="11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++’</a:t>
            </a:r>
            <a:r>
              <a:rPr lang="en-US" altLang="zh-CN" sz="1100" i="1" dirty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100" i="1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1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n_init=10</a:t>
            </a:r>
            <a:r>
              <a:rPr lang="en-US" altLang="zh-CN" sz="1100" i="1" dirty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100" i="1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……)</a:t>
            </a:r>
            <a:endParaRPr lang="zh-CN" altLang="en-US" sz="1100" i="1" dirty="0" smtClean="0">
              <a:solidFill>
                <a:srgbClr val="003C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2"/>
              <p:cNvSpPr txBox="1">
                <a:spLocks noChangeArrowheads="1"/>
              </p:cNvSpPr>
              <p:nvPr/>
            </p:nvSpPr>
            <p:spPr bwMode="auto">
              <a:xfrm>
                <a:off x="1090905" y="2992507"/>
                <a:ext cx="4672330" cy="1351881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altLang="zh-CN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1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、从输入的数据点集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合中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随机选择一个点作为第一个聚类中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心。</a:t>
                </a:r>
                <a:endParaRPr lang="zh-CN" altLang="en-US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2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、对于数据集中的每一个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，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计算它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与离它最近聚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类中心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(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指已选择的聚类中心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)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的距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离</a:t>
                </a:r>
                <a14:m>
                  <m:oMath xmlns:m="http://schemas.openxmlformats.org/officeDocument/2006/math"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𝑑</m:t>
                    </m:r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。</a:t>
                </a:r>
                <a:endParaRPr lang="en-US" altLang="zh-CN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3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、选择一个新的数据点作为新的聚类中心，选择的原则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是：</a:t>
                </a:r>
                <a14:m>
                  <m:oMath xmlns:m="http://schemas.openxmlformats.org/officeDocument/2006/math"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𝑑</m:t>
                    </m:r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较大的点，被选取作为聚类中心的概率较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大。</a:t>
                </a:r>
                <a:endParaRPr lang="zh-CN" altLang="en-US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4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、重复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2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和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3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直到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k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个聚类中心被选出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来。</a:t>
                </a:r>
                <a:endParaRPr lang="zh-CN" altLang="en-US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5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、利用这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k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个初始的聚类中心来运行标准的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k-means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算法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0905" y="2992507"/>
                <a:ext cx="4672330" cy="13518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2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_PPT Template_ClearPro_16x9">
  <a:themeElements>
    <a:clrScheme name="Custom 2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B7D108"/>
      </a:accent1>
      <a:accent2>
        <a:srgbClr val="0071C5"/>
      </a:accent2>
      <a:accent3>
        <a:srgbClr val="009CDA"/>
      </a:accent3>
      <a:accent4>
        <a:srgbClr val="F8D44C"/>
      </a:accent4>
      <a:accent5>
        <a:srgbClr val="FFA400"/>
      </a:accent5>
      <a:accent6>
        <a:srgbClr val="FF4E00"/>
      </a:accent6>
      <a:hlink>
        <a:srgbClr val="C3D600"/>
      </a:hlink>
      <a:folHlink>
        <a:srgbClr val="0071C5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noAutofit/>
      </a:bodyPr>
      <a:lstStyle>
        <a:defPPr>
          <a:defRPr sz="1100" dirty="0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el_PPT_PREFERRED_Template_ClearPro_16x9_050615.pptx" id="{67003AE5-9428-4B47-A159-4857908F261F}" vid="{CBDA3F45-ABC6-4A83-BCE0-859F71AB8F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Intel_PPT_PREFERRED_Template_ClearPro_16x9_050615</Template>
  <TotalTime>0</TotalTime>
  <Words>1985</Words>
  <Application>Microsoft Office PowerPoint</Application>
  <PresentationFormat>On-screen Show (16:9)</PresentationFormat>
  <Paragraphs>427</Paragraphs>
  <Slides>33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Times New Roman</vt:lpstr>
      <vt:lpstr>Intel Clear</vt:lpstr>
      <vt:lpstr>Verdana</vt:lpstr>
      <vt:lpstr>Intel Clear Pro</vt:lpstr>
      <vt:lpstr>SimSun</vt:lpstr>
      <vt:lpstr>Wingdings</vt:lpstr>
      <vt:lpstr>Cambria Math</vt:lpstr>
      <vt:lpstr>Calibri</vt:lpstr>
      <vt:lpstr>Int_PPT Template_ClearPro_16x9</vt:lpstr>
      <vt:lpstr>Equation</vt:lpstr>
      <vt:lpstr>基于Python的统计分析与数据挖掘</vt:lpstr>
      <vt:lpstr>无监督学习 (Unsupervised Machine Learning/ Exploratory Machine Learning) </vt:lpstr>
      <vt:lpstr>无监督学习方法</vt:lpstr>
      <vt:lpstr>聚类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GMM (Gaussian Mixture Model)</vt:lpstr>
      <vt:lpstr>GMM (Gaussian Mixture Model)</vt:lpstr>
      <vt:lpstr>谱聚类（Spectral Clustering）</vt:lpstr>
      <vt:lpstr>关联分析(Association Analysis)</vt:lpstr>
      <vt:lpstr>关联分析</vt:lpstr>
      <vt:lpstr>关联分析</vt:lpstr>
      <vt:lpstr>关联分析</vt:lpstr>
      <vt:lpstr>关联分析</vt:lpstr>
      <vt:lpstr>关联分析</vt:lpstr>
      <vt:lpstr>频繁项集挖掘 1- Apriori</vt:lpstr>
      <vt:lpstr>频繁项集挖掘 1- Apriori</vt:lpstr>
      <vt:lpstr>频繁项集挖掘 1 - Apriori</vt:lpstr>
      <vt:lpstr>频繁项集挖掘 2 - FP-Growth</vt:lpstr>
      <vt:lpstr>频繁项集挖掘 2 - FP-Growth</vt:lpstr>
      <vt:lpstr>频繁项集挖掘 2 - FP-Growth</vt:lpstr>
      <vt:lpstr>频繁项集挖掘 2 - FP-Growth</vt:lpstr>
      <vt:lpstr>关联规则挖掘</vt:lpstr>
      <vt:lpstr>总结</vt:lpstr>
      <vt:lpstr>Q&amp;A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CTPClassification=CTP_IC:VisualMarkings=, CTPClassification=CTP_IC, CTPClassification=CTP_NT</cp:keywords>
  <cp:lastModifiedBy/>
  <cp:revision>1</cp:revision>
  <dcterms:created xsi:type="dcterms:W3CDTF">2016-10-31T11:14:52Z</dcterms:created>
  <dcterms:modified xsi:type="dcterms:W3CDTF">2018-01-10T08:38:06Z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47f3408b-36d4-42fb-aef6-f6319de2004c</vt:lpwstr>
  </property>
  <property fmtid="{D5CDD505-2E9C-101B-9397-08002B2CF9AE}" pid="3" name="CTP_BU">
    <vt:lpwstr>NA</vt:lpwstr>
  </property>
  <property fmtid="{D5CDD505-2E9C-101B-9397-08002B2CF9AE}" pid="4" name="CTP_TimeStamp">
    <vt:lpwstr>2018-01-10 08:37:47Z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